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9" r:id="rId1"/>
  </p:sldMasterIdLst>
  <p:notesMasterIdLst>
    <p:notesMasterId r:id="rId64"/>
  </p:notesMasterIdLst>
  <p:handoutMasterIdLst>
    <p:handoutMasterId r:id="rId65"/>
  </p:handoutMasterIdLst>
  <p:sldIdLst>
    <p:sldId id="707" r:id="rId2"/>
    <p:sldId id="619" r:id="rId3"/>
    <p:sldId id="630" r:id="rId4"/>
    <p:sldId id="714" r:id="rId5"/>
    <p:sldId id="717" r:id="rId6"/>
    <p:sldId id="718" r:id="rId7"/>
    <p:sldId id="720" r:id="rId8"/>
    <p:sldId id="773" r:id="rId9"/>
    <p:sldId id="774" r:id="rId10"/>
    <p:sldId id="775" r:id="rId11"/>
    <p:sldId id="776" r:id="rId12"/>
    <p:sldId id="777" r:id="rId13"/>
    <p:sldId id="778" r:id="rId14"/>
    <p:sldId id="780" r:id="rId15"/>
    <p:sldId id="781" r:id="rId16"/>
    <p:sldId id="782" r:id="rId17"/>
    <p:sldId id="783" r:id="rId18"/>
    <p:sldId id="784" r:id="rId19"/>
    <p:sldId id="732" r:id="rId20"/>
    <p:sldId id="733" r:id="rId21"/>
    <p:sldId id="734" r:id="rId22"/>
    <p:sldId id="785" r:id="rId23"/>
    <p:sldId id="786" r:id="rId24"/>
    <p:sldId id="787" r:id="rId25"/>
    <p:sldId id="738" r:id="rId26"/>
    <p:sldId id="788" r:id="rId27"/>
    <p:sldId id="739" r:id="rId28"/>
    <p:sldId id="740" r:id="rId29"/>
    <p:sldId id="741" r:id="rId30"/>
    <p:sldId id="742" r:id="rId31"/>
    <p:sldId id="743" r:id="rId32"/>
    <p:sldId id="789" r:id="rId33"/>
    <p:sldId id="745" r:id="rId34"/>
    <p:sldId id="746" r:id="rId35"/>
    <p:sldId id="747" r:id="rId36"/>
    <p:sldId id="748" r:id="rId37"/>
    <p:sldId id="749" r:id="rId38"/>
    <p:sldId id="750" r:id="rId39"/>
    <p:sldId id="751" r:id="rId40"/>
    <p:sldId id="752" r:id="rId41"/>
    <p:sldId id="753" r:id="rId42"/>
    <p:sldId id="754" r:id="rId43"/>
    <p:sldId id="755" r:id="rId44"/>
    <p:sldId id="756" r:id="rId45"/>
    <p:sldId id="757" r:id="rId46"/>
    <p:sldId id="758" r:id="rId47"/>
    <p:sldId id="759" r:id="rId48"/>
    <p:sldId id="760" r:id="rId49"/>
    <p:sldId id="790" r:id="rId50"/>
    <p:sldId id="762" r:id="rId51"/>
    <p:sldId id="763" r:id="rId52"/>
    <p:sldId id="791" r:id="rId53"/>
    <p:sldId id="792" r:id="rId54"/>
    <p:sldId id="793" r:id="rId55"/>
    <p:sldId id="794" r:id="rId56"/>
    <p:sldId id="795" r:id="rId57"/>
    <p:sldId id="796" r:id="rId58"/>
    <p:sldId id="797" r:id="rId59"/>
    <p:sldId id="798" r:id="rId60"/>
    <p:sldId id="799" r:id="rId61"/>
    <p:sldId id="772" r:id="rId62"/>
    <p:sldId id="706" r:id="rId6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3A2D"/>
    <a:srgbClr val="B42D23"/>
    <a:srgbClr val="AD0003"/>
    <a:srgbClr val="6361BA"/>
    <a:srgbClr val="525EC3"/>
    <a:srgbClr val="60B4F0"/>
    <a:srgbClr val="5FB5F0"/>
    <a:srgbClr val="69C830"/>
    <a:srgbClr val="64BE2E"/>
    <a:srgbClr val="4745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4233" autoAdjust="0"/>
  </p:normalViewPr>
  <p:slideViewPr>
    <p:cSldViewPr snapToGrid="0">
      <p:cViewPr varScale="1">
        <p:scale>
          <a:sx n="98" d="100"/>
          <a:sy n="98" d="100"/>
        </p:scale>
        <p:origin x="2166" y="78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ea typeface="맑은 고딕" pitchFamily="50" charset="-127"/>
              </a:rPr>
              <a:t>[</a:t>
            </a:r>
            <a:r>
              <a:rPr kumimoji="0" lang="ko-KR" altLang="en-US" sz="20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20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kumimoji="0" lang="en-US" altLang="ko-KR" sz="14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한빛아카데미㈜에 </a:t>
            </a:r>
            <a:br>
              <a:rPr kumimoji="0" lang="en-US" altLang="ko-KR" sz="1400" dirty="0">
                <a:ea typeface="맑은 고딕" pitchFamily="50" charset="-127"/>
              </a:rPr>
            </a:br>
            <a:r>
              <a:rPr kumimoji="0" lang="ko-KR" altLang="en-US" sz="1400" dirty="0">
                <a:ea typeface="맑은 고딕" pitchFamily="50" charset="-127"/>
              </a:rPr>
              <a:t>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48680"/>
            <a:ext cx="1335517" cy="2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70" y="1523874"/>
            <a:ext cx="3172204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65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9939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dirty="0">
                <a:ea typeface="맑은 고딕" pitchFamily="50" charset="-127"/>
              </a:rPr>
              <a:t>IT CookBook, Android Studio</a:t>
            </a:r>
            <a:r>
              <a:rPr kumimoji="0" lang="ko-KR" altLang="en-US" sz="1800" b="1" dirty="0">
                <a:ea typeface="맑은 고딕" pitchFamily="50" charset="-127"/>
              </a:rPr>
              <a:t>를 활용한 </a:t>
            </a:r>
            <a:r>
              <a:rPr kumimoji="0" lang="ko-KR" altLang="en-US" sz="1800" b="1" dirty="0" err="1">
                <a:ea typeface="맑은 고딕" pitchFamily="50" charset="-127"/>
              </a:rPr>
              <a:t>안드로이드</a:t>
            </a:r>
            <a:r>
              <a:rPr kumimoji="0" lang="ko-KR" altLang="en-US" sz="1800" b="1" dirty="0">
                <a:ea typeface="맑은 고딕" pitchFamily="50" charset="-127"/>
              </a:rPr>
              <a:t> 프로그래밍</a:t>
            </a:r>
            <a:r>
              <a:rPr kumimoji="0" lang="en-US" altLang="ko-KR" sz="1800" b="1" dirty="0">
                <a:ea typeface="맑은 고딕" pitchFamily="50" charset="-127"/>
              </a:rPr>
              <a:t>(6</a:t>
            </a:r>
            <a:r>
              <a:rPr kumimoji="0" lang="ko-KR" altLang="en-US" sz="1800" b="1" dirty="0">
                <a:ea typeface="맑은 고딕" pitchFamily="50" charset="-127"/>
              </a:rPr>
              <a:t>판</a:t>
            </a:r>
            <a:r>
              <a:rPr kumimoji="0" lang="en-US" altLang="ko-KR" sz="1800" b="1" dirty="0">
                <a:ea typeface="맑은 고딕" pitchFamily="50" charset="-127"/>
              </a:rPr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328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6">
            <a:extLst>
              <a:ext uri="{FF2B5EF4-FFF2-40B4-BE49-F238E27FC236}">
                <a16:creationId xmlns:a16="http://schemas.microsoft.com/office/drawing/2014/main" id="{4DFC141F-2BFA-4248-BDCD-1A14D1F7564B}"/>
              </a:ext>
            </a:extLst>
          </p:cNvPr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7" name="그림 6" descr="텍스트, 음식, 후식이(가) 표시된 사진&#10;&#10;자동 생성된 설명">
            <a:extLst>
              <a:ext uri="{FF2B5EF4-FFF2-40B4-BE49-F238E27FC236}">
                <a16:creationId xmlns:a16="http://schemas.microsoft.com/office/drawing/2014/main" id="{386A00A6-797F-420C-9832-1614C42CDF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105" y="301752"/>
            <a:ext cx="4285789" cy="4956048"/>
          </a:xfrm>
          <a:prstGeom prst="rect">
            <a:avLst/>
          </a:prstGeom>
        </p:spPr>
      </p:pic>
      <p:pic>
        <p:nvPicPr>
          <p:cNvPr id="8" name="Picture 4" descr="C:\Users\김현용\Desktop\제호.jpg">
            <a:extLst>
              <a:ext uri="{FF2B5EF4-FFF2-40B4-BE49-F238E27FC236}">
                <a16:creationId xmlns:a16="http://schemas.microsoft.com/office/drawing/2014/main" id="{30870F63-E2CB-426D-8D4B-CAC7A04617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16" y="301752"/>
            <a:ext cx="1591057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96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02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169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62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97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33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751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6">
            <a:extLst>
              <a:ext uri="{FF2B5EF4-FFF2-40B4-BE49-F238E27FC236}">
                <a16:creationId xmlns:a16="http://schemas.microsoft.com/office/drawing/2014/main" id="{C8CFEB29-3E90-476D-901A-0F4DAA35833B}"/>
              </a:ext>
            </a:extLst>
          </p:cNvPr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D52453CC-472B-4B6B-9464-16B148A15B12}"/>
              </a:ext>
            </a:extLst>
          </p:cNvPr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1" name="Picture 4" descr="C:\Users\김현용\Desktop\제호.jpg">
            <a:extLst>
              <a:ext uri="{FF2B5EF4-FFF2-40B4-BE49-F238E27FC236}">
                <a16:creationId xmlns:a16="http://schemas.microsoft.com/office/drawing/2014/main" id="{44AA34B3-2459-4F53-80C5-0C9041068B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WordArt 3">
            <a:extLst>
              <a:ext uri="{FF2B5EF4-FFF2-40B4-BE49-F238E27FC236}">
                <a16:creationId xmlns:a16="http://schemas.microsoft.com/office/drawing/2014/main" id="{34494281-3CD6-4720-92E8-3AB88CD6B4AD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209800" y="3124200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chemeClr val="accent1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chemeClr val="accent1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56C23A-480C-43E9-9B14-BEA735C9C5D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2022 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287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002060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99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2021-12-22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82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102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103" r:id="rId10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2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Chapter 06. </a:t>
            </a:r>
            <a:r>
              <a:rPr lang="ko-KR" altLang="en-US" sz="3000" b="1" dirty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고급 </a:t>
            </a:r>
            <a:r>
              <a:rPr lang="ko-KR" altLang="en-US" sz="3000" b="1" dirty="0" err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위젯</a:t>
            </a:r>
            <a:r>
              <a:rPr lang="ko-KR" altLang="en-US" sz="3000" b="1" dirty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다루기</a:t>
            </a:r>
            <a:endParaRPr lang="ko-KR" altLang="en-US" sz="3600" b="1" dirty="0">
              <a:solidFill>
                <a:schemeClr val="bg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879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6-1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예약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en-US" altLang="ko-KR" sz="1600" dirty="0"/>
          </a:p>
          <a:p>
            <a:pPr lvl="1"/>
            <a:r>
              <a:rPr lang="en-US" altLang="ko-KR" dirty="0"/>
              <a:t>(1) [app]-[res]-[layout]-[activity_main.xml] – </a:t>
            </a:r>
            <a:r>
              <a:rPr lang="ko-KR" altLang="en-US" dirty="0"/>
              <a:t>아래쪽 </a:t>
            </a:r>
            <a:r>
              <a:rPr lang="en-US" altLang="ko-KR" dirty="0"/>
              <a:t>[text] </a:t>
            </a:r>
            <a:r>
              <a:rPr lang="ko-KR" altLang="en-US" dirty="0"/>
              <a:t>탭에서 코딩</a:t>
            </a:r>
            <a:endParaRPr lang="en-US" altLang="ko-KR" dirty="0"/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바깥의 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ko-KR" altLang="en-US" dirty="0"/>
              <a:t>안에 다음과 같이 화면을 구성</a:t>
            </a:r>
            <a:endParaRPr lang="en-US" altLang="ko-KR" dirty="0"/>
          </a:p>
          <a:p>
            <a:pPr lvl="2"/>
            <a:r>
              <a:rPr lang="ko-KR" altLang="en-US" sz="1600" b="0" dirty="0" err="1"/>
              <a:t>리니어레이아웃</a:t>
            </a:r>
            <a:endParaRPr lang="en-US" altLang="ko-KR" sz="1600" dirty="0"/>
          </a:p>
          <a:p>
            <a:pPr lvl="3"/>
            <a:r>
              <a:rPr lang="ko-KR" altLang="en-US" sz="1600" b="0" dirty="0" err="1"/>
              <a:t>크로노미터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1</a:t>
            </a:r>
            <a:r>
              <a:rPr lang="ko-KR" altLang="en-US" sz="1600" b="0" dirty="0"/>
              <a:t>개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버튼 </a:t>
            </a:r>
            <a:r>
              <a:rPr lang="en-US" altLang="ko-KR" sz="1600" b="0" dirty="0"/>
              <a:t>1</a:t>
            </a:r>
            <a:r>
              <a:rPr lang="ko-KR" altLang="en-US" sz="1600" b="0" dirty="0"/>
              <a:t>개 생성 </a:t>
            </a:r>
            <a:r>
              <a:rPr lang="en-US" altLang="ko-KR" sz="1600" b="0" dirty="0"/>
              <a:t>/ </a:t>
            </a:r>
            <a:r>
              <a:rPr lang="ko-KR" altLang="en-US" sz="1600" b="0" dirty="0"/>
              <a:t>위젯 아이디는 </a:t>
            </a:r>
            <a:r>
              <a:rPr lang="en-US" altLang="ko-KR" sz="1600" b="0" dirty="0"/>
              <a:t>chronometer1, </a:t>
            </a:r>
            <a:r>
              <a:rPr lang="en-US" altLang="ko-KR" sz="1600" b="0" dirty="0" err="1"/>
              <a:t>btnStart</a:t>
            </a:r>
            <a:endParaRPr lang="en-US" altLang="ko-KR" sz="1600" b="0" dirty="0"/>
          </a:p>
          <a:p>
            <a:pPr lvl="2"/>
            <a:r>
              <a:rPr lang="ko-KR" altLang="en-US" sz="1600" b="0" dirty="0"/>
              <a:t>라디오그룹</a:t>
            </a:r>
          </a:p>
          <a:p>
            <a:pPr lvl="3"/>
            <a:r>
              <a:rPr lang="ko-KR" altLang="en-US" sz="1600" b="0" dirty="0"/>
              <a:t>라디오버튼 </a:t>
            </a:r>
            <a:r>
              <a:rPr lang="en-US" altLang="ko-KR" sz="1600" b="0" dirty="0"/>
              <a:t>2</a:t>
            </a:r>
            <a:r>
              <a:rPr lang="ko-KR" altLang="en-US" sz="1600" b="0" dirty="0"/>
              <a:t>개 생성 </a:t>
            </a:r>
            <a:r>
              <a:rPr lang="en-US" altLang="ko-KR" sz="1600" b="0" dirty="0"/>
              <a:t>/ </a:t>
            </a:r>
            <a:r>
              <a:rPr lang="ko-KR" altLang="en-US" sz="1600" b="0" dirty="0"/>
              <a:t>위젯 아이디는 </a:t>
            </a:r>
            <a:r>
              <a:rPr lang="en-US" altLang="ko-KR" sz="1600" b="0" dirty="0" err="1"/>
              <a:t>rdoCal</a:t>
            </a:r>
            <a:r>
              <a:rPr lang="en-US" altLang="ko-KR" sz="1600" b="0" dirty="0"/>
              <a:t>, </a:t>
            </a:r>
            <a:r>
              <a:rPr lang="en-US" altLang="ko-KR" sz="1600" b="0" dirty="0" err="1"/>
              <a:t>rdoTime</a:t>
            </a:r>
            <a:endParaRPr lang="en-US" altLang="ko-KR" sz="1600" b="0" dirty="0"/>
          </a:p>
          <a:p>
            <a:pPr lvl="2"/>
            <a:r>
              <a:rPr lang="ko-KR" altLang="en-US" sz="1600" b="0" dirty="0" err="1"/>
              <a:t>리니어레이아웃</a:t>
            </a:r>
            <a:endParaRPr lang="ko-KR" altLang="en-US" sz="1600" b="0" dirty="0"/>
          </a:p>
          <a:p>
            <a:pPr lvl="3"/>
            <a:r>
              <a:rPr lang="ko-KR" altLang="en-US" sz="1600" b="0" dirty="0" err="1"/>
              <a:t>리니어레이아웃의</a:t>
            </a:r>
            <a:r>
              <a:rPr lang="ko-KR" altLang="en-US" sz="1600" b="0" dirty="0"/>
              <a:t> </a:t>
            </a:r>
            <a:r>
              <a:rPr lang="en-US" altLang="ko-KR" sz="1600" b="0" dirty="0" err="1"/>
              <a:t>layout_weight</a:t>
            </a:r>
            <a:r>
              <a:rPr lang="ko-KR" altLang="en-US" sz="1600" b="0" dirty="0"/>
              <a:t>를 </a:t>
            </a:r>
            <a:r>
              <a:rPr lang="en-US" altLang="ko-KR" sz="1600" b="0" dirty="0"/>
              <a:t>1</a:t>
            </a:r>
            <a:r>
              <a:rPr lang="ko-KR" altLang="en-US" sz="1600" b="0" dirty="0"/>
              <a:t>로 설정</a:t>
            </a:r>
            <a:endParaRPr lang="en-US" altLang="ko-KR" sz="1600" b="0" dirty="0"/>
          </a:p>
          <a:p>
            <a:pPr lvl="2"/>
            <a:r>
              <a:rPr lang="ko-KR" altLang="en-US" sz="1600" b="0" dirty="0"/>
              <a:t>프레임레이아웃을 두고 안에 </a:t>
            </a:r>
            <a:r>
              <a:rPr lang="ko-KR" altLang="en-US" sz="1600" b="0" dirty="0" err="1"/>
              <a:t>캘린더뷰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1</a:t>
            </a:r>
            <a:r>
              <a:rPr lang="ko-KR" altLang="en-US" sz="1600" b="0" dirty="0"/>
              <a:t>개</a:t>
            </a:r>
            <a:r>
              <a:rPr lang="en-US" altLang="ko-KR" sz="1600" b="0" dirty="0"/>
              <a:t>, </a:t>
            </a:r>
            <a:r>
              <a:rPr lang="ko-KR" altLang="en-US" sz="1600" b="0" dirty="0" err="1"/>
              <a:t>타임피커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1</a:t>
            </a:r>
            <a:r>
              <a:rPr lang="ko-KR" altLang="en-US" sz="1600" b="0" dirty="0"/>
              <a:t>개를 생성</a:t>
            </a:r>
            <a:endParaRPr lang="en-US" altLang="ko-KR" sz="1600" b="0" dirty="0"/>
          </a:p>
          <a:p>
            <a:pPr lvl="3"/>
            <a:r>
              <a:rPr lang="ko-KR" altLang="en-US" sz="1600" b="0" dirty="0" err="1"/>
              <a:t>위젯의</a:t>
            </a:r>
            <a:r>
              <a:rPr lang="ko-KR" altLang="en-US" sz="1600" b="0" dirty="0"/>
              <a:t> 아이디는 </a:t>
            </a:r>
            <a:r>
              <a:rPr lang="en-US" altLang="ko-KR" sz="1600" b="0" dirty="0"/>
              <a:t>calendarView1, timePicker1</a:t>
            </a:r>
          </a:p>
          <a:p>
            <a:pPr lvl="2"/>
            <a:r>
              <a:rPr lang="ko-KR" altLang="en-US" sz="1600" b="0" dirty="0" err="1"/>
              <a:t>리니어레이아웃</a:t>
            </a:r>
            <a:endParaRPr lang="ko-KR" altLang="en-US" sz="1600" b="0" dirty="0"/>
          </a:p>
          <a:p>
            <a:pPr lvl="3"/>
            <a:r>
              <a:rPr lang="ko-KR" altLang="en-US" sz="1600" b="0" dirty="0"/>
              <a:t>버튼 </a:t>
            </a:r>
            <a:r>
              <a:rPr lang="en-US" altLang="ko-KR" sz="1600" b="0" dirty="0"/>
              <a:t>1</a:t>
            </a:r>
            <a:r>
              <a:rPr lang="ko-KR" altLang="en-US" sz="1600" b="0" dirty="0"/>
              <a:t>개</a:t>
            </a:r>
            <a:r>
              <a:rPr lang="en-US" altLang="ko-KR" sz="1600" b="0" dirty="0"/>
              <a:t>, </a:t>
            </a:r>
            <a:r>
              <a:rPr lang="ko-KR" altLang="en-US" sz="1600" b="0" dirty="0" err="1"/>
              <a:t>텍스트뷰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10</a:t>
            </a:r>
            <a:r>
              <a:rPr lang="ko-KR" altLang="en-US" sz="1600" b="0" dirty="0"/>
              <a:t>개 생성</a:t>
            </a:r>
            <a:endParaRPr lang="en-US" altLang="ko-KR" sz="1600" b="0" dirty="0"/>
          </a:p>
          <a:p>
            <a:pPr lvl="3"/>
            <a:r>
              <a:rPr lang="ko-KR" altLang="en-US" sz="1600" b="0" dirty="0"/>
              <a:t>버튼의 아이디는 </a:t>
            </a:r>
            <a:r>
              <a:rPr lang="en-US" altLang="ko-KR" sz="1600" b="0" dirty="0" err="1"/>
              <a:t>btnEnd</a:t>
            </a:r>
            <a:r>
              <a:rPr lang="ko-KR" altLang="en-US" sz="1600" b="0" dirty="0"/>
              <a:t>로</a:t>
            </a:r>
            <a:r>
              <a:rPr lang="en-US" altLang="ko-KR" sz="1600" b="0" dirty="0"/>
              <a:t>, </a:t>
            </a:r>
            <a:r>
              <a:rPr lang="ko-KR" altLang="en-US" sz="1600" b="0" dirty="0" err="1"/>
              <a:t>텍스트뷰는</a:t>
            </a:r>
            <a:r>
              <a:rPr lang="ko-KR" altLang="en-US" sz="1600" b="0" dirty="0"/>
              <a:t> 홀수 차례에만 아이디를 </a:t>
            </a:r>
            <a:r>
              <a:rPr lang="en-US" altLang="ko-KR" sz="1600" b="0" dirty="0" err="1"/>
              <a:t>tvYear</a:t>
            </a:r>
            <a:r>
              <a:rPr lang="en-US" altLang="ko-KR" sz="1600" b="0" dirty="0"/>
              <a:t>, </a:t>
            </a:r>
            <a:r>
              <a:rPr lang="en-US" altLang="ko-KR" sz="1600" b="0" dirty="0" err="1"/>
              <a:t>tvMonth</a:t>
            </a:r>
            <a:r>
              <a:rPr lang="en-US" altLang="ko-KR" sz="1600" b="0" dirty="0"/>
              <a:t>, </a:t>
            </a:r>
            <a:r>
              <a:rPr lang="en-US" altLang="ko-KR" sz="1600" b="0" dirty="0" err="1"/>
              <a:t>tvDay</a:t>
            </a:r>
            <a:r>
              <a:rPr lang="en-US" altLang="ko-KR" sz="1600" b="0" dirty="0"/>
              <a:t>, </a:t>
            </a:r>
            <a:r>
              <a:rPr lang="en-US" altLang="ko-KR" sz="1600" b="0" dirty="0" err="1"/>
              <a:t>tvHour</a:t>
            </a:r>
            <a:r>
              <a:rPr lang="en-US" altLang="ko-KR" sz="1600" b="0" dirty="0"/>
              <a:t>, </a:t>
            </a:r>
            <a:r>
              <a:rPr lang="en-US" altLang="ko-KR" sz="1600" b="0" dirty="0" err="1"/>
              <a:t>tvMinute</a:t>
            </a:r>
            <a:r>
              <a:rPr lang="ko-KR" altLang="en-US" sz="1600" b="0" dirty="0"/>
              <a:t>로 설정</a:t>
            </a:r>
            <a:endParaRPr lang="en-US" altLang="ko-KR" sz="1600" b="0" dirty="0"/>
          </a:p>
          <a:p>
            <a:pPr marL="0" indent="0">
              <a:buNone/>
            </a:pPr>
            <a:endParaRPr lang="ko-KR" altLang="en-US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592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3" y="1022224"/>
            <a:ext cx="5607602" cy="4814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3924571" y="1478531"/>
            <a:ext cx="4172716" cy="4304070"/>
            <a:chOff x="3915693" y="1443019"/>
            <a:chExt cx="4172716" cy="4304070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442"/>
            <a:stretch/>
          </p:blipFill>
          <p:spPr bwMode="auto">
            <a:xfrm>
              <a:off x="3915693" y="1450417"/>
              <a:ext cx="3825635" cy="3158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169"/>
            <a:stretch/>
          </p:blipFill>
          <p:spPr bwMode="auto">
            <a:xfrm>
              <a:off x="3934047" y="4592506"/>
              <a:ext cx="3816159" cy="11531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400"/>
            <a:stretch/>
          </p:blipFill>
          <p:spPr bwMode="auto">
            <a:xfrm>
              <a:off x="7714694" y="1443019"/>
              <a:ext cx="373715" cy="3158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25"/>
            <a:stretch/>
          </p:blipFill>
          <p:spPr bwMode="auto">
            <a:xfrm>
              <a:off x="7705815" y="4593986"/>
              <a:ext cx="364224" cy="11531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70234B3-DBBF-4CE9-9922-A6B518E47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460" y="2924033"/>
            <a:ext cx="2031228" cy="358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98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6-1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예약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전역변수 선언하기</a:t>
            </a:r>
            <a:endParaRPr lang="en-US" altLang="ko-KR" dirty="0"/>
          </a:p>
          <a:p>
            <a:pPr lvl="2"/>
            <a:r>
              <a:rPr lang="en-US" altLang="ko-KR" sz="1600" dirty="0"/>
              <a:t>activity_main.xml</a:t>
            </a:r>
            <a:r>
              <a:rPr lang="ko-KR" altLang="en-US" sz="1600" dirty="0"/>
              <a:t>에서 </a:t>
            </a:r>
            <a:r>
              <a:rPr lang="en-US" altLang="ko-KR" sz="1600" dirty="0"/>
              <a:t>id</a:t>
            </a:r>
            <a:r>
              <a:rPr lang="ko-KR" altLang="en-US" sz="1600" dirty="0"/>
              <a:t>를 부여한 </a:t>
            </a:r>
            <a:r>
              <a:rPr lang="en-US" altLang="ko-KR" sz="1600" dirty="0"/>
              <a:t>12</a:t>
            </a:r>
            <a:r>
              <a:rPr lang="ko-KR" altLang="en-US" sz="1600" dirty="0"/>
              <a:t>개 </a:t>
            </a:r>
            <a:r>
              <a:rPr lang="ko-KR" altLang="en-US" sz="1600" dirty="0" err="1"/>
              <a:t>위젯에</a:t>
            </a:r>
            <a:r>
              <a:rPr lang="ko-KR" altLang="en-US" sz="1600" dirty="0"/>
              <a:t> 대응할 </a:t>
            </a:r>
            <a:r>
              <a:rPr lang="ko-KR" altLang="en-US" sz="1600" dirty="0" err="1"/>
              <a:t>위젯</a:t>
            </a:r>
            <a:r>
              <a:rPr lang="ko-KR" altLang="en-US" sz="1600" dirty="0"/>
              <a:t> 변수 </a:t>
            </a:r>
            <a:r>
              <a:rPr lang="en-US" altLang="ko-KR" sz="1600" dirty="0"/>
              <a:t>12</a:t>
            </a:r>
            <a:r>
              <a:rPr lang="ko-KR" altLang="en-US" sz="1600" dirty="0"/>
              <a:t>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605" y="2892290"/>
            <a:ext cx="5464790" cy="3083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0313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6-1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예약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(2) </a:t>
            </a:r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/>
              <a:t>내부에 코딩</a:t>
            </a:r>
            <a:endParaRPr lang="en-US" altLang="ko-KR" dirty="0"/>
          </a:p>
          <a:p>
            <a:pPr lvl="2"/>
            <a:r>
              <a:rPr lang="ko-KR" altLang="en-US" sz="1600" dirty="0" err="1"/>
              <a:t>위젯</a:t>
            </a:r>
            <a:r>
              <a:rPr lang="ko-KR" altLang="en-US" sz="1600" dirty="0"/>
              <a:t> 변수 </a:t>
            </a:r>
            <a:r>
              <a:rPr lang="en-US" altLang="ko-KR" sz="1600" dirty="0"/>
              <a:t>12</a:t>
            </a:r>
            <a:r>
              <a:rPr lang="ko-KR" altLang="en-US" sz="1600" dirty="0"/>
              <a:t>개에 </a:t>
            </a:r>
            <a:r>
              <a:rPr lang="ko-KR" altLang="en-US" sz="1600" dirty="0" err="1"/>
              <a:t>위젯</a:t>
            </a:r>
            <a:r>
              <a:rPr lang="ko-KR" altLang="en-US" sz="1600" dirty="0"/>
              <a:t> 대입 </a:t>
            </a:r>
            <a:r>
              <a:rPr lang="en-US" altLang="ko-KR" sz="1600" dirty="0"/>
              <a:t>– </a:t>
            </a:r>
            <a:r>
              <a:rPr lang="ko-KR" altLang="en-US" sz="1600" dirty="0"/>
              <a:t>처음에는 </a:t>
            </a:r>
            <a:r>
              <a:rPr lang="ko-KR" altLang="en-US" sz="1600" dirty="0" err="1"/>
              <a:t>캘린더뷰와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타임피커가</a:t>
            </a:r>
            <a:r>
              <a:rPr lang="ko-KR" altLang="en-US" sz="1600" dirty="0"/>
              <a:t> 보이지 않도록 설정</a:t>
            </a:r>
            <a:endParaRPr lang="en-US" altLang="ko-KR" sz="1600" dirty="0"/>
          </a:p>
          <a:p>
            <a:pPr lvl="2"/>
            <a:r>
              <a:rPr lang="ko-KR" altLang="en-US" sz="1600" dirty="0"/>
              <a:t>프로젝트 실행 하여 그림과 같은지 확인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291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0C802C-542A-4FE7-9A41-64B45B983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505" y="1021404"/>
            <a:ext cx="5866989" cy="576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00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6-1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예약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(3) </a:t>
            </a:r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/>
              <a:t>내부에 계속 코딩</a:t>
            </a:r>
            <a:r>
              <a:rPr lang="en-US" altLang="ko-KR" dirty="0"/>
              <a:t>([</a:t>
            </a:r>
            <a:r>
              <a:rPr lang="ko-KR" altLang="en-US" dirty="0"/>
              <a:t>예제 </a:t>
            </a:r>
            <a:r>
              <a:rPr lang="en-US" altLang="ko-KR" dirty="0"/>
              <a:t>6-6]</a:t>
            </a:r>
            <a:r>
              <a:rPr lang="ko-KR" altLang="en-US" dirty="0"/>
              <a:t>의 </a:t>
            </a:r>
            <a:r>
              <a:rPr lang="en-US" altLang="ko-KR" dirty="0"/>
              <a:t>24</a:t>
            </a:r>
            <a:r>
              <a:rPr lang="ko-KR" altLang="en-US" dirty="0"/>
              <a:t>행과 </a:t>
            </a:r>
            <a:r>
              <a:rPr lang="en-US" altLang="ko-KR" dirty="0"/>
              <a:t>25</a:t>
            </a:r>
            <a:r>
              <a:rPr lang="ko-KR" altLang="en-US" dirty="0"/>
              <a:t>행 사이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sz="1600" dirty="0"/>
              <a:t>클릭 이벤트 </a:t>
            </a:r>
            <a:r>
              <a:rPr lang="ko-KR" altLang="en-US" sz="1600" dirty="0" err="1"/>
              <a:t>리스너</a:t>
            </a:r>
            <a:r>
              <a:rPr lang="ko-KR" altLang="en-US" sz="1600" dirty="0"/>
              <a:t> 작성 </a:t>
            </a:r>
            <a:r>
              <a:rPr lang="en-US" altLang="ko-KR" sz="1600" dirty="0"/>
              <a:t>: </a:t>
            </a:r>
            <a:r>
              <a:rPr lang="ko-KR" altLang="en-US" sz="1600" dirty="0"/>
              <a:t>라디오버튼을 클릭하면 </a:t>
            </a:r>
            <a:r>
              <a:rPr lang="ko-KR" altLang="en-US" sz="1600" dirty="0" err="1"/>
              <a:t>캘린더뷰와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타임피커</a:t>
            </a:r>
            <a:r>
              <a:rPr lang="ko-KR" altLang="en-US" sz="1600" dirty="0"/>
              <a:t> 중 하나씩만 보임  </a:t>
            </a:r>
            <a:endParaRPr lang="en-US" altLang="ko-KR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6501A5-9341-4AFD-8CFF-D9D3D5DD2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512" y="3075374"/>
            <a:ext cx="5692975" cy="341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80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6-1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예약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(4) </a:t>
            </a:r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/>
              <a:t>내부에 계속 코딩</a:t>
            </a:r>
            <a:endParaRPr lang="en-US" altLang="ko-KR" dirty="0"/>
          </a:p>
          <a:p>
            <a:pPr lvl="2"/>
            <a:r>
              <a:rPr lang="ko-KR" altLang="en-US" sz="1600" dirty="0"/>
              <a:t>클릭 이벤트 </a:t>
            </a:r>
            <a:r>
              <a:rPr lang="ko-KR" altLang="en-US" sz="1600" dirty="0" err="1"/>
              <a:t>리스너</a:t>
            </a:r>
            <a:r>
              <a:rPr lang="ko-KR" altLang="en-US" sz="1600" dirty="0"/>
              <a:t> 작성 </a:t>
            </a:r>
            <a:endParaRPr lang="en-US" altLang="ko-KR" sz="1600" dirty="0"/>
          </a:p>
          <a:p>
            <a:pPr lvl="3"/>
            <a:r>
              <a:rPr lang="en-US" altLang="ko-KR" sz="1600" dirty="0"/>
              <a:t>&lt;</a:t>
            </a:r>
            <a:r>
              <a:rPr lang="ko-KR" altLang="en-US" sz="1600" dirty="0"/>
              <a:t>예약 시작</a:t>
            </a:r>
            <a:r>
              <a:rPr lang="en-US" altLang="ko-KR" sz="1600" dirty="0"/>
              <a:t>&gt; </a:t>
            </a:r>
            <a:r>
              <a:rPr lang="ko-KR" altLang="en-US" sz="1600" dirty="0"/>
              <a:t>클릭</a:t>
            </a:r>
            <a:r>
              <a:rPr lang="en-US" altLang="ko-KR" sz="1600" dirty="0"/>
              <a:t> </a:t>
            </a:r>
            <a:r>
              <a:rPr lang="en-US" altLang="ko-KR" sz="1600" dirty="0">
                <a:latin typeface="함초롬돋움"/>
                <a:ea typeface="함초롬돋움"/>
                <a:cs typeface="함초롬돋움"/>
              </a:rPr>
              <a:t>→ </a:t>
            </a:r>
            <a:r>
              <a:rPr lang="ko-KR" altLang="en-US" sz="1600" dirty="0" err="1"/>
              <a:t>크로노미터</a:t>
            </a:r>
            <a:r>
              <a:rPr lang="ko-KR" altLang="en-US" sz="1600" dirty="0"/>
              <a:t> 시작</a:t>
            </a:r>
            <a:endParaRPr lang="en-US" altLang="ko-KR" sz="1600" dirty="0"/>
          </a:p>
          <a:p>
            <a:pPr lvl="3"/>
            <a:r>
              <a:rPr lang="en-US" altLang="ko-KR" sz="1600" dirty="0"/>
              <a:t>&lt;</a:t>
            </a:r>
            <a:r>
              <a:rPr lang="ko-KR" altLang="en-US" sz="1600" dirty="0"/>
              <a:t>예약완료</a:t>
            </a:r>
            <a:r>
              <a:rPr lang="en-US" altLang="ko-KR" sz="1600" dirty="0"/>
              <a:t>&gt; </a:t>
            </a:r>
            <a:r>
              <a:rPr lang="ko-KR" altLang="en-US" sz="1600" dirty="0"/>
              <a:t>클릭</a:t>
            </a:r>
            <a:r>
              <a:rPr lang="en-US" altLang="ko-KR" sz="1600" dirty="0">
                <a:latin typeface="함초롬돋움"/>
                <a:ea typeface="함초롬돋움"/>
                <a:cs typeface="함초롬돋움"/>
              </a:rPr>
              <a:t> →</a:t>
            </a:r>
            <a:r>
              <a:rPr lang="ko-KR" altLang="en-US" sz="1600" dirty="0"/>
              <a:t> </a:t>
            </a:r>
            <a:r>
              <a:rPr lang="ko-KR" altLang="en-US" sz="1600" dirty="0" err="1">
                <a:sym typeface="Wingdings" pitchFamily="2" charset="2"/>
              </a:rPr>
              <a:t>크로노미터</a:t>
            </a:r>
            <a:r>
              <a:rPr lang="en-US" altLang="ko-KR" sz="1600" dirty="0"/>
              <a:t> </a:t>
            </a:r>
            <a:r>
              <a:rPr lang="ko-KR" altLang="en-US" sz="1600" dirty="0"/>
              <a:t>정지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340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E8133E-04CE-4762-8196-60A05E3C2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650" y="1050668"/>
            <a:ext cx="5732699" cy="562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06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>
          <a:xfrm>
            <a:off x="539551" y="1196752"/>
            <a:ext cx="8293163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6-1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예약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(5) [</a:t>
            </a:r>
            <a:r>
              <a:rPr lang="ko-KR" altLang="en-US" dirty="0"/>
              <a:t>예제 </a:t>
            </a:r>
            <a:r>
              <a:rPr lang="en-US" altLang="ko-KR" dirty="0"/>
              <a:t>6-8]</a:t>
            </a:r>
            <a:r>
              <a:rPr lang="ko-KR" altLang="en-US" dirty="0"/>
              <a:t>의 </a:t>
            </a:r>
            <a:r>
              <a:rPr lang="en-US" altLang="ko-KR" dirty="0"/>
              <a:t>12</a:t>
            </a:r>
            <a:r>
              <a:rPr lang="ko-KR" altLang="en-US" dirty="0"/>
              <a:t>행과 </a:t>
            </a:r>
            <a:r>
              <a:rPr lang="en-US" altLang="ko-KR" dirty="0"/>
              <a:t>13</a:t>
            </a:r>
            <a:r>
              <a:rPr lang="ko-KR" altLang="en-US" dirty="0"/>
              <a:t>행 사이</a:t>
            </a:r>
            <a:r>
              <a:rPr lang="en-US" altLang="ko-KR" dirty="0"/>
              <a:t>[</a:t>
            </a:r>
            <a:r>
              <a:rPr lang="en-US" altLang="ko-KR" dirty="0" err="1"/>
              <a:t>btnEnd</a:t>
            </a:r>
            <a:r>
              <a:rPr lang="ko-KR" altLang="en-US" dirty="0"/>
              <a:t>의 </a:t>
            </a:r>
            <a:r>
              <a:rPr lang="en-US" altLang="ko-KR" dirty="0" err="1"/>
              <a:t>onClick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안</a:t>
            </a:r>
            <a:r>
              <a:rPr lang="en-US" altLang="ko-KR" dirty="0"/>
              <a:t>]</a:t>
            </a:r>
            <a:r>
              <a:rPr lang="ko-KR" altLang="en-US" dirty="0"/>
              <a:t>에 다음 예제를 코딩</a:t>
            </a:r>
            <a:endParaRPr lang="en-US" altLang="ko-KR" dirty="0"/>
          </a:p>
          <a:p>
            <a:pPr lvl="2"/>
            <a:r>
              <a:rPr lang="en-US" altLang="ko-KR" sz="1600" dirty="0"/>
              <a:t>&lt;</a:t>
            </a:r>
            <a:r>
              <a:rPr lang="ko-KR" altLang="en-US" sz="1600" dirty="0"/>
              <a:t>예약완료</a:t>
            </a:r>
            <a:r>
              <a:rPr lang="en-US" altLang="ko-KR" sz="1600" dirty="0"/>
              <a:t>&gt;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lvl="3"/>
            <a:r>
              <a:rPr lang="ko-KR" altLang="en-US" sz="1600" dirty="0" err="1"/>
              <a:t>캘린더뷰에서</a:t>
            </a:r>
            <a:r>
              <a:rPr lang="ko-KR" altLang="en-US" sz="1600" dirty="0"/>
              <a:t> 설정한 연</a:t>
            </a:r>
            <a:r>
              <a:rPr lang="en-US" altLang="ko-KR" sz="1600" dirty="0"/>
              <a:t>, </a:t>
            </a:r>
            <a:r>
              <a:rPr lang="ko-KR" altLang="en-US" sz="1600" dirty="0"/>
              <a:t>월</a:t>
            </a:r>
            <a:r>
              <a:rPr lang="en-US" altLang="ko-KR" sz="1600" dirty="0"/>
              <a:t>, </a:t>
            </a:r>
            <a:r>
              <a:rPr lang="ko-KR" altLang="en-US" sz="1600" dirty="0"/>
              <a:t>일과 </a:t>
            </a:r>
            <a:r>
              <a:rPr lang="ko-KR" altLang="en-US" sz="1600" dirty="0" err="1"/>
              <a:t>타임피커에서</a:t>
            </a:r>
            <a:r>
              <a:rPr lang="ko-KR" altLang="en-US" sz="1600" dirty="0"/>
              <a:t> 설정한 시</a:t>
            </a:r>
            <a:r>
              <a:rPr lang="en-US" altLang="ko-KR" sz="1600" dirty="0"/>
              <a:t>, </a:t>
            </a:r>
            <a:r>
              <a:rPr lang="ko-KR" altLang="en-US" sz="1600" dirty="0"/>
              <a:t>분이 맨 아래 </a:t>
            </a:r>
            <a:r>
              <a:rPr lang="ko-KR" altLang="en-US" sz="1600" dirty="0" err="1"/>
              <a:t>텍스트뷰에</a:t>
            </a:r>
            <a:r>
              <a:rPr lang="ko-KR" altLang="en-US" sz="1600" dirty="0"/>
              <a:t> 채워짐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pic>
        <p:nvPicPr>
          <p:cNvPr id="5" name="Picture 1" descr="스크린샷 2019-02-04 오후 3.15.2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47" y="3429000"/>
            <a:ext cx="5525906" cy="178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94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2B64AE-AA73-4C7B-8E60-03892F39E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85" y="1634247"/>
            <a:ext cx="7551630" cy="440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82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r>
              <a:rPr lang="ko-KR" altLang="en-US" sz="2400" dirty="0"/>
              <a:t>고급 위젯을 다루는 방법을 익힌다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dirty="0" err="1"/>
              <a:t>뷰</a:t>
            </a:r>
            <a:r>
              <a:rPr lang="ko-KR" altLang="en-US" sz="2400" dirty="0"/>
              <a:t> 컨테이너와 그 </a:t>
            </a:r>
            <a:r>
              <a:rPr lang="ko-KR" altLang="en-US" sz="2400" dirty="0" err="1"/>
              <a:t>응용법을</a:t>
            </a:r>
            <a:r>
              <a:rPr lang="ko-KR" altLang="en-US" sz="2400" dirty="0"/>
              <a:t> 이해한다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dirty="0" err="1"/>
              <a:t>매니페스트</a:t>
            </a:r>
            <a:r>
              <a:rPr lang="ko-KR" altLang="en-US" sz="2400" dirty="0"/>
              <a:t> 파일 설정법을 익힌다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endParaRPr lang="en-US" altLang="ko-KR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기타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자동완성텍스트뷰와</a:t>
            </a:r>
            <a:r>
              <a:rPr lang="ko-KR" altLang="en-US" dirty="0"/>
              <a:t> </a:t>
            </a:r>
            <a:r>
              <a:rPr lang="ko-KR" altLang="en-US" dirty="0" err="1"/>
              <a:t>멀티자동완성텍스트뷰</a:t>
            </a:r>
            <a:endParaRPr lang="ko-KR" altLang="en-US" dirty="0"/>
          </a:p>
          <a:p>
            <a:pPr lvl="1"/>
            <a:r>
              <a:rPr lang="ko-KR" altLang="en-US" dirty="0"/>
              <a:t>사용자가 단어의 일부만 입력해도 </a:t>
            </a:r>
            <a:r>
              <a:rPr lang="ko-KR" altLang="en-US" dirty="0" err="1"/>
              <a:t>자동완성됨</a:t>
            </a:r>
            <a:endParaRPr lang="ko-KR" altLang="en-US" dirty="0"/>
          </a:p>
          <a:p>
            <a:pPr lvl="1"/>
            <a:r>
              <a:rPr lang="ko-KR" altLang="en-US" dirty="0" err="1"/>
              <a:t>자동완성텍스트뷰는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멀티자동완성텍스트뷰는</a:t>
            </a:r>
            <a:r>
              <a:rPr lang="ko-KR" altLang="en-US" dirty="0"/>
              <a:t> 쉼표로 구분하여 자동완성</a:t>
            </a:r>
          </a:p>
          <a:p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864" y="2503926"/>
            <a:ext cx="6054200" cy="1571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5177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기타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pic>
        <p:nvPicPr>
          <p:cNvPr id="6" name="Picture 2" descr="스크린샷 2019-02-04 오후 3.17.0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474" y="1526127"/>
            <a:ext cx="6167515" cy="3314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67231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기타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556" y="1146629"/>
            <a:ext cx="5794888" cy="4990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5559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기타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프로그레스바</a:t>
            </a:r>
            <a:r>
              <a:rPr lang="en-US" altLang="ko-KR" dirty="0"/>
              <a:t>, </a:t>
            </a:r>
            <a:r>
              <a:rPr lang="ko-KR" altLang="en-US" dirty="0" err="1"/>
              <a:t>시크바</a:t>
            </a:r>
            <a:r>
              <a:rPr lang="en-US" altLang="ko-KR" dirty="0"/>
              <a:t>, </a:t>
            </a:r>
            <a:r>
              <a:rPr lang="ko-KR" altLang="en-US" dirty="0" err="1"/>
              <a:t>레이팅바</a:t>
            </a:r>
            <a:endParaRPr lang="ko-KR" altLang="en-US" b="0" dirty="0"/>
          </a:p>
          <a:p>
            <a:pPr lvl="1"/>
            <a:r>
              <a:rPr lang="ko-KR" altLang="en-US" b="0" dirty="0"/>
              <a:t>진행 상태를 표시하는 기능을 함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944" y="2145421"/>
            <a:ext cx="6378417" cy="1644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8810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기타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프로그레스바</a:t>
            </a:r>
            <a:r>
              <a:rPr lang="en-US" altLang="ko-KR" b="1" dirty="0"/>
              <a:t>(</a:t>
            </a:r>
            <a:r>
              <a:rPr lang="en-US" altLang="ko-KR" b="1" dirty="0" err="1"/>
              <a:t>ProgressBar</a:t>
            </a:r>
            <a:r>
              <a:rPr lang="en-US" altLang="ko-KR" b="1" dirty="0"/>
              <a:t>) </a:t>
            </a:r>
            <a:endParaRPr lang="en-US" altLang="ko-KR" dirty="0"/>
          </a:p>
          <a:p>
            <a:pPr lvl="1"/>
            <a:r>
              <a:rPr lang="ko-KR" altLang="en-US" dirty="0"/>
              <a:t>작업의 진행 상황을 바</a:t>
            </a:r>
            <a:r>
              <a:rPr lang="en-US" altLang="ko-KR" dirty="0"/>
              <a:t>(Bar)</a:t>
            </a:r>
            <a:r>
              <a:rPr lang="ko-KR" altLang="en-US" dirty="0"/>
              <a:t>나 원 형태로 제공</a:t>
            </a:r>
          </a:p>
          <a:p>
            <a:pPr lvl="1"/>
            <a:endParaRPr lang="en-US" altLang="ko-KR" b="1" dirty="0"/>
          </a:p>
          <a:p>
            <a:r>
              <a:rPr lang="ko-KR" altLang="en-US" b="1" dirty="0" err="1"/>
              <a:t>시크바</a:t>
            </a:r>
            <a:r>
              <a:rPr lang="en-US" altLang="ko-KR" b="1" dirty="0"/>
              <a:t>(</a:t>
            </a:r>
            <a:r>
              <a:rPr lang="en-US" altLang="ko-KR" b="1" dirty="0" err="1"/>
              <a:t>SeekBar</a:t>
            </a:r>
            <a:r>
              <a:rPr lang="en-US" altLang="ko-KR" b="1" dirty="0"/>
              <a:t>) </a:t>
            </a:r>
            <a:endParaRPr lang="en-US" altLang="ko-KR" dirty="0"/>
          </a:p>
          <a:p>
            <a:pPr lvl="1"/>
            <a:r>
              <a:rPr lang="ko-KR" altLang="en-US" dirty="0" err="1"/>
              <a:t>프로그레스바와</a:t>
            </a:r>
            <a:r>
              <a:rPr lang="ko-KR" altLang="en-US" dirty="0"/>
              <a:t> 대부분 </a:t>
            </a:r>
            <a:r>
              <a:rPr lang="ko-KR" altLang="en-US" dirty="0" err="1"/>
              <a:t>비슷</a:t>
            </a:r>
            <a:r>
              <a:rPr lang="en-US" altLang="ko-KR" dirty="0"/>
              <a:t>, </a:t>
            </a:r>
            <a:r>
              <a:rPr lang="ko-KR" altLang="en-US" dirty="0"/>
              <a:t>사용자 터치로 임의 조절 가능</a:t>
            </a:r>
          </a:p>
          <a:p>
            <a:pPr lvl="1"/>
            <a:endParaRPr lang="en-US" altLang="ko-KR" b="1" dirty="0"/>
          </a:p>
          <a:p>
            <a:r>
              <a:rPr lang="ko-KR" altLang="en-US" b="1" dirty="0" err="1"/>
              <a:t>래이팅바</a:t>
            </a:r>
            <a:r>
              <a:rPr lang="en-US" altLang="ko-KR" b="1" dirty="0"/>
              <a:t>(</a:t>
            </a:r>
            <a:r>
              <a:rPr lang="en-US" altLang="ko-KR" b="1" dirty="0" err="1"/>
              <a:t>RatingBar</a:t>
            </a:r>
            <a:r>
              <a:rPr lang="en-US" altLang="ko-KR" b="1" dirty="0"/>
              <a:t>) </a:t>
            </a:r>
            <a:endParaRPr lang="en-US" altLang="ko-KR" dirty="0"/>
          </a:p>
          <a:p>
            <a:pPr lvl="1"/>
            <a:r>
              <a:rPr lang="ko-KR" altLang="en-US" dirty="0"/>
              <a:t>진행 상황을 별 모양으로 표시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64" y="4410663"/>
            <a:ext cx="2524473" cy="213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55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기타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pic>
        <p:nvPicPr>
          <p:cNvPr id="4" name="Picture 2" descr="스크린샷 2019-02-04 오후 3.20.19.png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243" y="1544670"/>
            <a:ext cx="6167515" cy="336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91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컨테이너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616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간단한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스크롤뷰</a:t>
            </a:r>
            <a:r>
              <a:rPr lang="en-US" altLang="ko-KR" dirty="0"/>
              <a:t>(</a:t>
            </a:r>
            <a:r>
              <a:rPr lang="en-US" altLang="ko-KR" dirty="0" err="1"/>
              <a:t>ScrollView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수직</a:t>
            </a:r>
            <a:r>
              <a:rPr lang="en-US" altLang="ko-KR" dirty="0"/>
              <a:t>(</a:t>
            </a:r>
            <a:r>
              <a:rPr lang="ko-KR" altLang="en-US" dirty="0"/>
              <a:t>위아래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err="1"/>
              <a:t>스크롤하는</a:t>
            </a:r>
            <a:r>
              <a:rPr lang="ko-KR" altLang="en-US" dirty="0"/>
              <a:t> 기능</a:t>
            </a:r>
          </a:p>
          <a:p>
            <a:pPr lvl="1"/>
            <a:r>
              <a:rPr lang="ko-KR" altLang="en-US" dirty="0"/>
              <a:t>수평</a:t>
            </a:r>
            <a:r>
              <a:rPr lang="en-US" altLang="ko-KR" dirty="0"/>
              <a:t>(</a:t>
            </a:r>
            <a:r>
              <a:rPr lang="ko-KR" altLang="en-US" dirty="0"/>
              <a:t>좌우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err="1"/>
              <a:t>스크롤하는</a:t>
            </a:r>
            <a:r>
              <a:rPr lang="ko-KR" altLang="en-US" dirty="0"/>
              <a:t> </a:t>
            </a:r>
            <a:r>
              <a:rPr lang="ko-KR" altLang="en-US" dirty="0" err="1"/>
              <a:t>수평스크롤뷰</a:t>
            </a:r>
            <a:r>
              <a:rPr lang="en-US" altLang="ko-KR" dirty="0"/>
              <a:t>(</a:t>
            </a:r>
            <a:r>
              <a:rPr lang="en-US" altLang="ko-KR" dirty="0" err="1"/>
              <a:t>HorizontalScrollView</a:t>
            </a:r>
            <a:r>
              <a:rPr lang="en-US" altLang="ko-KR" dirty="0"/>
              <a:t>)</a:t>
            </a:r>
            <a:r>
              <a:rPr lang="ko-KR" altLang="en-US" dirty="0"/>
              <a:t>는 따로 있음</a:t>
            </a:r>
          </a:p>
          <a:p>
            <a:pPr lvl="1"/>
            <a:r>
              <a:rPr lang="ko-KR" altLang="en-US" dirty="0"/>
              <a:t>주의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스크롤뷰에는</a:t>
            </a:r>
            <a:r>
              <a:rPr lang="ko-KR" altLang="en-US" dirty="0"/>
              <a:t> 단 하나의 </a:t>
            </a:r>
            <a:r>
              <a:rPr lang="ko-KR" altLang="en-US" dirty="0" err="1"/>
              <a:t>위젯만</a:t>
            </a:r>
            <a:r>
              <a:rPr lang="ko-KR" altLang="en-US" dirty="0"/>
              <a:t> 넣을 수 있음</a:t>
            </a:r>
          </a:p>
          <a:p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930" y="3001885"/>
            <a:ext cx="6350141" cy="1498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7326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간단한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048" y="1331052"/>
            <a:ext cx="5805905" cy="4032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6762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간단한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슬라이딩드로어</a:t>
            </a:r>
            <a:r>
              <a:rPr lang="en-US" altLang="ko-KR" dirty="0"/>
              <a:t>(</a:t>
            </a:r>
            <a:r>
              <a:rPr lang="en-US" altLang="ko-KR" dirty="0" err="1"/>
              <a:t>SlidingDrawer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 err="1"/>
              <a:t>위젯들을</a:t>
            </a:r>
            <a:r>
              <a:rPr lang="ko-KR" altLang="en-US" dirty="0"/>
              <a:t> 서랍처럼 열어서 보여주거나 닫아서 감춤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870" y="2366317"/>
            <a:ext cx="6362260" cy="1167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8856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01 </a:t>
            </a:r>
            <a:r>
              <a:rPr lang="ko-KR" altLang="en-US" sz="2400" dirty="0">
                <a:latin typeface="+mn-ea"/>
              </a:rPr>
              <a:t>고급 </a:t>
            </a:r>
            <a:r>
              <a:rPr lang="ko-KR" altLang="en-US" sz="2400" dirty="0" err="1">
                <a:latin typeface="+mn-ea"/>
              </a:rPr>
              <a:t>위젯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02 </a:t>
            </a:r>
            <a:r>
              <a:rPr lang="ko-KR" altLang="en-US" sz="2400" dirty="0" err="1">
                <a:latin typeface="+mn-ea"/>
              </a:rPr>
              <a:t>뷰</a:t>
            </a:r>
            <a:r>
              <a:rPr lang="ko-KR" altLang="en-US" sz="2400" dirty="0">
                <a:latin typeface="+mn-ea"/>
              </a:rPr>
              <a:t> 컨테이너</a:t>
            </a: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간단한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1" y="1196752"/>
            <a:ext cx="8430278" cy="5400600"/>
          </a:xfrm>
        </p:spPr>
        <p:txBody>
          <a:bodyPr/>
          <a:lstStyle/>
          <a:p>
            <a:r>
              <a:rPr lang="ko-KR" altLang="en-US" dirty="0" err="1"/>
              <a:t>슬라이딩드로어의</a:t>
            </a:r>
            <a:r>
              <a:rPr lang="ko-KR" altLang="en-US" dirty="0"/>
              <a:t> 일반적 형태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규칙</a:t>
            </a:r>
            <a:endParaRPr lang="en-US" altLang="ko-KR" dirty="0"/>
          </a:p>
          <a:p>
            <a:pPr lvl="2"/>
            <a:r>
              <a:rPr lang="en-US" altLang="ko-KR" sz="1600" dirty="0"/>
              <a:t>1. </a:t>
            </a:r>
            <a:r>
              <a:rPr lang="ko-KR" altLang="en-US" sz="1600" dirty="0" err="1"/>
              <a:t>슬라이딩드로어의</a:t>
            </a:r>
            <a:r>
              <a:rPr lang="ko-KR" altLang="en-US" sz="1600" dirty="0"/>
              <a:t> </a:t>
            </a:r>
            <a:r>
              <a:rPr lang="en-US" altLang="ko-KR" sz="1600" dirty="0"/>
              <a:t>handle </a:t>
            </a:r>
            <a:r>
              <a:rPr lang="ko-KR" altLang="en-US" sz="1600" dirty="0"/>
              <a:t>이름과 </a:t>
            </a:r>
            <a:r>
              <a:rPr lang="ko-KR" altLang="en-US" sz="1600" dirty="0" err="1"/>
              <a:t>슬라이딩드로어의</a:t>
            </a:r>
            <a:r>
              <a:rPr lang="ko-KR" altLang="en-US" sz="1600" dirty="0"/>
              <a:t> 손잡이 역할을 하는 버튼 </a:t>
            </a:r>
            <a:r>
              <a:rPr lang="en-US" altLang="ko-KR" sz="1600" dirty="0"/>
              <a:t>id</a:t>
            </a:r>
            <a:r>
              <a:rPr lang="ko-KR" altLang="en-US" sz="1600" dirty="0"/>
              <a:t>가 동일해야 함</a:t>
            </a:r>
            <a:endParaRPr lang="en-US" altLang="ko-KR" sz="1600" dirty="0"/>
          </a:p>
          <a:p>
            <a:pPr lvl="2"/>
            <a:r>
              <a:rPr lang="en-US" altLang="ko-KR" sz="1600" dirty="0"/>
              <a:t>2. </a:t>
            </a:r>
            <a:r>
              <a:rPr lang="ko-KR" altLang="en-US" sz="1600" dirty="0" err="1"/>
              <a:t>슬라이딩드로어의</a:t>
            </a:r>
            <a:r>
              <a:rPr lang="ko-KR" altLang="en-US" sz="1600" dirty="0"/>
              <a:t> </a:t>
            </a:r>
            <a:r>
              <a:rPr lang="en-US" altLang="ko-KR" sz="1600" dirty="0"/>
              <a:t>content </a:t>
            </a:r>
            <a:r>
              <a:rPr lang="ko-KR" altLang="en-US" sz="1600" dirty="0"/>
              <a:t>이름과 </a:t>
            </a:r>
            <a:r>
              <a:rPr lang="ko-KR" altLang="en-US" sz="1600" dirty="0" err="1"/>
              <a:t>리니어레이아웃의</a:t>
            </a:r>
            <a:r>
              <a:rPr lang="ko-KR" altLang="en-US" sz="1600" dirty="0"/>
              <a:t> </a:t>
            </a:r>
            <a:r>
              <a:rPr lang="en-US" altLang="ko-KR" sz="1600" dirty="0"/>
              <a:t>id</a:t>
            </a:r>
            <a:r>
              <a:rPr lang="ko-KR" altLang="en-US" sz="1600" dirty="0"/>
              <a:t>가 동일해야 함 </a:t>
            </a:r>
          </a:p>
          <a:p>
            <a:pPr lvl="2"/>
            <a:endParaRPr lang="ko-KR" altLang="en-US" sz="1600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930" y="1740869"/>
            <a:ext cx="6350141" cy="1878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8315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간단한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pic>
        <p:nvPicPr>
          <p:cNvPr id="4" name="Picture 1" descr="스크린샷 2019-02-04 오후 3.23.56.png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828" y="1207317"/>
            <a:ext cx="5742345" cy="490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뷰플리퍼</a:t>
            </a:r>
            <a:r>
              <a:rPr lang="en-US" altLang="ko-KR" dirty="0"/>
              <a:t>(</a:t>
            </a:r>
            <a:r>
              <a:rPr lang="en-US" altLang="ko-KR" dirty="0" err="1"/>
              <a:t>ViewFlipper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안에 여러 개의 </a:t>
            </a:r>
            <a:r>
              <a:rPr lang="ko-KR" altLang="en-US" dirty="0" err="1"/>
              <a:t>위젯을</a:t>
            </a:r>
            <a:r>
              <a:rPr lang="ko-KR" altLang="en-US" dirty="0"/>
              <a:t> 배치한 후</a:t>
            </a:r>
            <a:r>
              <a:rPr lang="en-US" altLang="ko-KR" dirty="0"/>
              <a:t>, </a:t>
            </a:r>
            <a:r>
              <a:rPr lang="ko-KR" altLang="en-US" dirty="0"/>
              <a:t>필요에 따라서 화면을 왼쪽과 오른쪽으로 밀어서 하나의 </a:t>
            </a:r>
            <a:r>
              <a:rPr lang="ko-KR" altLang="en-US" dirty="0" err="1"/>
              <a:t>위젯씩</a:t>
            </a:r>
            <a:r>
              <a:rPr lang="ko-KR" altLang="en-US" dirty="0"/>
              <a:t> 화면에 보여주는 방식의 </a:t>
            </a:r>
            <a:r>
              <a:rPr lang="ko-KR" altLang="en-US" dirty="0" err="1"/>
              <a:t>뷰</a:t>
            </a:r>
            <a:r>
              <a:rPr lang="ko-KR" altLang="en-US" dirty="0"/>
              <a:t> 컨테이너</a:t>
            </a:r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뷰플리퍼의</a:t>
            </a:r>
            <a:r>
              <a:rPr lang="ko-KR" altLang="en-US" dirty="0"/>
              <a:t> 일반적 형태</a:t>
            </a:r>
          </a:p>
          <a:p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573" y="2269650"/>
            <a:ext cx="5772855" cy="1465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081" y="4344914"/>
            <a:ext cx="5761839" cy="224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9795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pic>
        <p:nvPicPr>
          <p:cNvPr id="8" name="Picture 2" descr="스크린샷 2019-02-04 오후 3.27.15.png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209" y="1196975"/>
            <a:ext cx="5481583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39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pic>
        <p:nvPicPr>
          <p:cNvPr id="4" name="Picture 1" descr="스크린샷 2019-02-04 오후 3.28.00.png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457" y="1274045"/>
            <a:ext cx="5699549" cy="40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52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C7B34A-1631-4FC8-9439-06C91D83B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28" y="1584595"/>
            <a:ext cx="7699944" cy="368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03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탭호스트</a:t>
            </a:r>
            <a:r>
              <a:rPr lang="en-US" altLang="ko-KR" dirty="0"/>
              <a:t>(</a:t>
            </a:r>
            <a:r>
              <a:rPr lang="en-US" altLang="ko-KR" dirty="0" err="1"/>
              <a:t>TabHost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여러 탭을 두고 각 탭을 클릭할 때마다 해당 화면이 나오도록 설정하는 </a:t>
            </a:r>
            <a:r>
              <a:rPr lang="ko-KR" altLang="en-US" dirty="0" err="1"/>
              <a:t>뷰</a:t>
            </a:r>
            <a:r>
              <a:rPr lang="ko-KR" altLang="en-US" dirty="0"/>
              <a:t> 컨테이너</a:t>
            </a:r>
          </a:p>
          <a:p>
            <a:endParaRPr lang="ko-KR" altLang="en-US" dirty="0"/>
          </a:p>
          <a:p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sz="1100" dirty="0"/>
          </a:p>
          <a:p>
            <a:r>
              <a:rPr lang="ko-KR" altLang="en-US" dirty="0"/>
              <a:t>탭 호스트의 구성</a:t>
            </a:r>
          </a:p>
          <a:p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917" y="2088242"/>
            <a:ext cx="5758167" cy="1340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228" y="3979089"/>
            <a:ext cx="5787544" cy="2453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7758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탭호스트</a:t>
            </a:r>
            <a:r>
              <a:rPr lang="en-US" altLang="ko-KR" dirty="0"/>
              <a:t>(</a:t>
            </a:r>
            <a:r>
              <a:rPr lang="en-US" altLang="ko-KR" dirty="0" err="1"/>
              <a:t>TabHost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탭호스트</a:t>
            </a:r>
            <a:r>
              <a:rPr lang="en-US" altLang="ko-KR" dirty="0"/>
              <a:t>, </a:t>
            </a:r>
            <a:r>
              <a:rPr lang="ko-KR" altLang="en-US" dirty="0" err="1"/>
              <a:t>탭위젯</a:t>
            </a:r>
            <a:r>
              <a:rPr lang="en-US" altLang="ko-KR" dirty="0"/>
              <a:t>, </a:t>
            </a:r>
            <a:r>
              <a:rPr lang="ko-KR" altLang="en-US" dirty="0"/>
              <a:t>프레임레이아웃은 지정된 </a:t>
            </a:r>
            <a:r>
              <a:rPr lang="en-US" altLang="ko-KR" dirty="0"/>
              <a:t>id</a:t>
            </a:r>
            <a:r>
              <a:rPr lang="ko-KR" altLang="en-US" dirty="0"/>
              <a:t>를 변경하지 않아야 </a:t>
            </a:r>
            <a:r>
              <a:rPr lang="ko-KR" altLang="en-US" dirty="0" err="1"/>
              <a:t>안드로이드가</a:t>
            </a:r>
            <a:r>
              <a:rPr lang="ko-KR" altLang="en-US" dirty="0"/>
              <a:t> </a:t>
            </a:r>
            <a:r>
              <a:rPr lang="ko-KR" altLang="en-US" dirty="0" err="1"/>
              <a:t>탭호스트의</a:t>
            </a:r>
            <a:r>
              <a:rPr lang="ko-KR" altLang="en-US" dirty="0"/>
              <a:t> 구성임을 인식함 </a:t>
            </a:r>
            <a:endParaRPr lang="en-US" altLang="ko-KR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739" y="2598607"/>
            <a:ext cx="4820522" cy="311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28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탭호스트</a:t>
            </a:r>
            <a:r>
              <a:rPr lang="en-US" altLang="ko-KR" dirty="0"/>
              <a:t>(</a:t>
            </a:r>
            <a:r>
              <a:rPr lang="en-US" altLang="ko-KR" dirty="0" err="1"/>
              <a:t>TabHost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탭을 생성하고 탭 화면을 연결하기 위한 </a:t>
            </a:r>
            <a:r>
              <a:rPr lang="en-US" altLang="ko-KR" dirty="0"/>
              <a:t>java </a:t>
            </a:r>
            <a:r>
              <a:rPr lang="ko-KR" altLang="en-US" dirty="0"/>
              <a:t>코드 형식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182562" lvl="1" indent="0">
              <a:buNone/>
            </a:pPr>
            <a:endParaRPr lang="en-US" altLang="ko-KR" dirty="0"/>
          </a:p>
          <a:p>
            <a:pPr lvl="2"/>
            <a:r>
              <a:rPr lang="ko-KR" altLang="en-US" sz="1600" b="1" dirty="0" err="1"/>
              <a:t>탭스펙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TabSpec</a:t>
            </a:r>
            <a:r>
              <a:rPr lang="en-US" altLang="ko-KR" sz="1600" b="1" dirty="0"/>
              <a:t>) :</a:t>
            </a:r>
            <a:r>
              <a:rPr lang="en-US" altLang="ko-KR" sz="1600" dirty="0"/>
              <a:t> </a:t>
            </a:r>
            <a:r>
              <a:rPr lang="ko-KR" altLang="en-US" sz="1600" dirty="0"/>
              <a:t>탭을 구성하는 요소들의 집합</a:t>
            </a:r>
            <a:endParaRPr lang="en-US" altLang="ko-KR" sz="1600" dirty="0"/>
          </a:p>
        </p:txBody>
      </p:sp>
      <p:pic>
        <p:nvPicPr>
          <p:cNvPr id="5" name="Picture 5" descr="스크린샷 2019-02-04 오후 3.33.5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21" y="2090856"/>
            <a:ext cx="6462959" cy="154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199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pic>
        <p:nvPicPr>
          <p:cNvPr id="4" name="Picture 1" descr="스크린샷 2019-02-04 오후 3.36.50.png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772" y="1311825"/>
            <a:ext cx="5474456" cy="490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02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1815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pic>
        <p:nvPicPr>
          <p:cNvPr id="4" name="Picture 2" descr="스크린샷 2019-02-04 오후 3.37.32.png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64" y="1196975"/>
            <a:ext cx="554533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473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pic>
        <p:nvPicPr>
          <p:cNvPr id="4" name="Picture 1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65" y="1707540"/>
            <a:ext cx="6477333" cy="329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67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액션바</a:t>
            </a:r>
            <a:r>
              <a:rPr lang="en-US" altLang="ko-KR" dirty="0"/>
              <a:t>(Action Bar)</a:t>
            </a:r>
          </a:p>
          <a:p>
            <a:pPr lvl="1"/>
            <a:r>
              <a:rPr lang="ko-KR" altLang="en-US" dirty="0" err="1"/>
              <a:t>액션바</a:t>
            </a:r>
            <a:r>
              <a:rPr lang="en-US" altLang="ko-KR" dirty="0"/>
              <a:t>(Action Bar)</a:t>
            </a:r>
            <a:r>
              <a:rPr lang="ko-KR" altLang="en-US" dirty="0"/>
              <a:t>는 </a:t>
            </a:r>
            <a:r>
              <a:rPr lang="ko-KR" altLang="en-US" dirty="0" err="1"/>
              <a:t>허니콤</a:t>
            </a:r>
            <a:r>
              <a:rPr lang="en-US" altLang="ko-KR" dirty="0"/>
              <a:t>(Android 3.0, API 11)</a:t>
            </a:r>
            <a:r>
              <a:rPr lang="ko-KR" altLang="en-US" dirty="0"/>
              <a:t>에서 </a:t>
            </a:r>
            <a:r>
              <a:rPr lang="ko-KR" altLang="en-US" dirty="0" err="1"/>
              <a:t>태블릿과</a:t>
            </a:r>
            <a:r>
              <a:rPr lang="ko-KR" altLang="en-US" dirty="0"/>
              <a:t> 같은 대형 화면에서 여러 화면을 사용하기 위해서 고안됨</a:t>
            </a:r>
          </a:p>
          <a:p>
            <a:pPr lvl="1"/>
            <a:r>
              <a:rPr lang="ko-KR" altLang="en-US" dirty="0" err="1"/>
              <a:t>태블릿</a:t>
            </a:r>
            <a:r>
              <a:rPr lang="en-US" altLang="ko-KR" dirty="0"/>
              <a:t>, </a:t>
            </a:r>
            <a:r>
              <a:rPr lang="ko-KR" altLang="en-US" dirty="0" err="1"/>
              <a:t>스마트폰</a:t>
            </a:r>
            <a:r>
              <a:rPr lang="ko-KR" altLang="en-US" dirty="0"/>
              <a:t> 등 다양한 크기의 화면을 디자인하는 데 활용</a:t>
            </a:r>
          </a:p>
          <a:p>
            <a:endParaRPr lang="ko-KR" altLang="en-US" dirty="0"/>
          </a:p>
          <a:p>
            <a:r>
              <a:rPr lang="ko-KR" altLang="en-US" dirty="0" err="1"/>
              <a:t>프래그먼트</a:t>
            </a:r>
            <a:r>
              <a:rPr lang="en-US" altLang="ko-KR" dirty="0"/>
              <a:t>(Fragment)</a:t>
            </a:r>
          </a:p>
          <a:p>
            <a:pPr lvl="1"/>
            <a:r>
              <a:rPr lang="ko-KR" altLang="en-US" dirty="0" err="1"/>
              <a:t>액티비티보다</a:t>
            </a:r>
            <a:r>
              <a:rPr lang="ko-KR" altLang="en-US" dirty="0"/>
              <a:t> 작은 단위의 화면</a:t>
            </a:r>
          </a:p>
          <a:p>
            <a:pPr lvl="1"/>
            <a:r>
              <a:rPr lang="ko-KR" altLang="en-US" dirty="0" err="1"/>
              <a:t>프래그먼트를</a:t>
            </a:r>
            <a:r>
              <a:rPr lang="ko-KR" altLang="en-US" dirty="0"/>
              <a:t> 사용하면 대형 화면에서 </a:t>
            </a:r>
            <a:r>
              <a:rPr lang="ko-KR" altLang="en-US" dirty="0" err="1"/>
              <a:t>액티비티</a:t>
            </a:r>
            <a:r>
              <a:rPr lang="ko-KR" altLang="en-US" dirty="0"/>
              <a:t> 화면을 분할해서 표현 가능</a:t>
            </a:r>
          </a:p>
          <a:p>
            <a:pPr lvl="1"/>
            <a:r>
              <a:rPr lang="ko-KR" altLang="en-US" dirty="0" err="1"/>
              <a:t>스마트폰과</a:t>
            </a:r>
            <a:r>
              <a:rPr lang="ko-KR" altLang="en-US" dirty="0"/>
              <a:t> 같은 소형 화면에서는 화면의 분할보다는 실행 중에 화면을 동적으로 추가</a:t>
            </a:r>
            <a:r>
              <a:rPr lang="en-US" altLang="ko-KR" dirty="0"/>
              <a:t>, </a:t>
            </a:r>
            <a:r>
              <a:rPr lang="ko-KR" altLang="en-US" dirty="0"/>
              <a:t>제거하는 데 더 많이 활용됨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7372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액션바와</a:t>
            </a:r>
            <a:r>
              <a:rPr lang="ko-KR" altLang="en-US" dirty="0"/>
              <a:t> </a:t>
            </a:r>
            <a:r>
              <a:rPr lang="ko-KR" altLang="en-US" dirty="0" err="1"/>
              <a:t>프래그먼트를</a:t>
            </a:r>
            <a:r>
              <a:rPr lang="ko-KR" altLang="en-US" dirty="0"/>
              <a:t> 활용환 화면 구현</a:t>
            </a:r>
          </a:p>
          <a:p>
            <a:pPr lvl="1"/>
            <a:r>
              <a:rPr lang="ko-KR" altLang="en-US" dirty="0" err="1"/>
              <a:t>액션바를</a:t>
            </a:r>
            <a:r>
              <a:rPr lang="ko-KR" altLang="en-US" dirty="0"/>
              <a:t> 생성한 후</a:t>
            </a:r>
            <a:r>
              <a:rPr lang="en-US" altLang="ko-KR" dirty="0"/>
              <a:t>, </a:t>
            </a:r>
            <a:r>
              <a:rPr lang="ko-KR" altLang="en-US" dirty="0"/>
              <a:t>탭</a:t>
            </a:r>
            <a:r>
              <a:rPr lang="en-US" altLang="ko-KR" dirty="0"/>
              <a:t>(Tab) </a:t>
            </a:r>
            <a:r>
              <a:rPr lang="ko-KR" altLang="en-US" dirty="0" err="1"/>
              <a:t>위젯을</a:t>
            </a:r>
            <a:r>
              <a:rPr lang="ko-KR" altLang="en-US" dirty="0"/>
              <a:t> </a:t>
            </a:r>
            <a:r>
              <a:rPr lang="ko-KR" altLang="en-US" dirty="0" err="1"/>
              <a:t>액션바에</a:t>
            </a:r>
            <a:r>
              <a:rPr lang="ko-KR" altLang="en-US" dirty="0"/>
              <a:t> 등록	</a:t>
            </a:r>
            <a:endParaRPr lang="en-US" altLang="ko-KR" dirty="0"/>
          </a:p>
          <a:p>
            <a:pPr lvl="1"/>
            <a:r>
              <a:rPr lang="en-US" altLang="ko-KR" dirty="0"/>
              <a:t>XML </a:t>
            </a:r>
            <a:r>
              <a:rPr lang="ko-KR" altLang="en-US" dirty="0"/>
              <a:t>사용하지 않고 모두 </a:t>
            </a:r>
            <a:r>
              <a:rPr lang="en-US" altLang="ko-KR" dirty="0"/>
              <a:t>Java</a:t>
            </a:r>
            <a:r>
              <a:rPr lang="ko-KR" altLang="en-US" dirty="0"/>
              <a:t>로 구현</a:t>
            </a:r>
          </a:p>
          <a:p>
            <a:endParaRPr lang="ko-KR" altLang="en-US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28" y="2626432"/>
            <a:ext cx="4551145" cy="356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02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액션바와</a:t>
            </a:r>
            <a:r>
              <a:rPr lang="ko-KR" altLang="en-US" dirty="0"/>
              <a:t> </a:t>
            </a:r>
            <a:r>
              <a:rPr lang="ko-KR" altLang="en-US" dirty="0" err="1"/>
              <a:t>프래그먼트를</a:t>
            </a:r>
            <a:r>
              <a:rPr lang="ko-KR" altLang="en-US" dirty="0"/>
              <a:t> 활용하여 화면 구현</a:t>
            </a:r>
          </a:p>
          <a:p>
            <a:pPr lvl="1"/>
            <a:r>
              <a:rPr lang="ko-KR" altLang="en-US" dirty="0" err="1"/>
              <a:t>액션바에</a:t>
            </a:r>
            <a:r>
              <a:rPr lang="ko-KR" altLang="en-US" dirty="0"/>
              <a:t> 탭을 추가하는 </a:t>
            </a:r>
            <a:r>
              <a:rPr lang="en-US" altLang="ko-KR" dirty="0"/>
              <a:t>Java </a:t>
            </a:r>
            <a:r>
              <a:rPr lang="ko-KR" altLang="en-US" dirty="0"/>
              <a:t>코드 형식	</a:t>
            </a:r>
          </a:p>
          <a:p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28" y="2189436"/>
            <a:ext cx="7025145" cy="2159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8030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1" y="1047149"/>
            <a:ext cx="5809579" cy="5335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84823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/>
              <a:t>Fragment</a:t>
            </a:r>
            <a:r>
              <a:rPr lang="ko-KR" altLang="en-US" dirty="0"/>
              <a:t>를 상속받는 </a:t>
            </a:r>
            <a:r>
              <a:rPr lang="en-US" altLang="ko-KR" dirty="0" err="1"/>
              <a:t>MyTabFragment</a:t>
            </a:r>
            <a:r>
              <a:rPr lang="en-US" altLang="ko-KR" dirty="0"/>
              <a:t> </a:t>
            </a:r>
            <a:r>
              <a:rPr lang="ko-KR" altLang="en-US" dirty="0" err="1"/>
              <a:t>클래스를내부</a:t>
            </a:r>
            <a:r>
              <a:rPr lang="ko-KR" altLang="en-US" dirty="0"/>
              <a:t> 클래스로 생성</a:t>
            </a:r>
          </a:p>
          <a:p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49" y="1612084"/>
            <a:ext cx="5673703" cy="5148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67951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멤버변수로 </a:t>
            </a:r>
            <a:r>
              <a:rPr lang="ko-KR" altLang="en-US" dirty="0" err="1"/>
              <a:t>프래그먼트</a:t>
            </a:r>
            <a:r>
              <a:rPr lang="ko-KR" altLang="en-US" dirty="0"/>
              <a:t> 배열 변수를 추가</a:t>
            </a:r>
            <a:r>
              <a:rPr lang="en-US" altLang="ko-KR" dirty="0"/>
              <a:t>, </a:t>
            </a:r>
            <a:r>
              <a:rPr lang="en-US" altLang="ko-KR" dirty="0" err="1"/>
              <a:t>onTabSelected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코딩	</a:t>
            </a:r>
          </a:p>
          <a:p>
            <a:pPr lvl="1"/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573" y="1724665"/>
            <a:ext cx="5772855" cy="4142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30483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웹뷰</a:t>
            </a:r>
            <a:r>
              <a:rPr lang="en-US" altLang="ko-KR" dirty="0"/>
              <a:t>(</a:t>
            </a:r>
            <a:r>
              <a:rPr lang="en-US" altLang="ko-KR" dirty="0" err="1"/>
              <a:t>WebView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사용자가 </a:t>
            </a:r>
            <a:r>
              <a:rPr lang="ko-KR" altLang="en-US" dirty="0" err="1"/>
              <a:t>웹브라우저</a:t>
            </a:r>
            <a:r>
              <a:rPr lang="ko-KR" altLang="en-US" dirty="0"/>
              <a:t> 기능을 </a:t>
            </a:r>
            <a:r>
              <a:rPr lang="ko-KR" altLang="en-US" dirty="0" err="1"/>
              <a:t>앱</a:t>
            </a:r>
            <a:r>
              <a:rPr lang="ko-KR" altLang="en-US" dirty="0"/>
              <a:t> 안에 직접 포함시킬 수 있는 </a:t>
            </a:r>
            <a:r>
              <a:rPr lang="ko-KR" altLang="en-US" dirty="0" err="1"/>
              <a:t>위젯</a:t>
            </a:r>
            <a:r>
              <a:rPr lang="ko-KR" altLang="en-US" dirty="0"/>
              <a:t>	</a:t>
            </a:r>
          </a:p>
          <a:p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930" y="2204104"/>
            <a:ext cx="6350141" cy="1474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0865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복잡한 기능의 </a:t>
            </a:r>
            <a:r>
              <a:rPr lang="ko-KR" altLang="en-US" dirty="0" err="1"/>
              <a:t>뷰</a:t>
            </a:r>
            <a:r>
              <a:rPr lang="ko-KR" altLang="en-US" dirty="0"/>
              <a:t> 컨테이너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6-2 </a:t>
            </a:r>
            <a:r>
              <a:rPr lang="ko-KR" altLang="en-US" dirty="0"/>
              <a:t>간단 </a:t>
            </a:r>
            <a:r>
              <a:rPr lang="ko-KR" altLang="en-US" dirty="0" err="1"/>
              <a:t>웹브라우저</a:t>
            </a:r>
            <a:r>
              <a:rPr lang="ko-KR" altLang="en-US" dirty="0"/>
              <a:t> 만들기</a:t>
            </a:r>
            <a:endParaRPr lang="en-US" altLang="ko-KR" dirty="0"/>
          </a:p>
          <a:p>
            <a:pPr lvl="1"/>
            <a:r>
              <a:rPr lang="ko-KR" altLang="en-US" dirty="0" err="1"/>
              <a:t>에디트텍스트에</a:t>
            </a:r>
            <a:r>
              <a:rPr lang="ko-KR" altLang="en-US" dirty="0"/>
              <a:t> </a:t>
            </a:r>
            <a:r>
              <a:rPr lang="en-US" altLang="ko-KR" dirty="0"/>
              <a:t>URL</a:t>
            </a:r>
            <a:r>
              <a:rPr lang="ko-KR" altLang="en-US" dirty="0"/>
              <a:t>을 입력하면 해당 링크로 이동하는 </a:t>
            </a:r>
            <a:r>
              <a:rPr lang="ko-KR" altLang="en-US" dirty="0" err="1"/>
              <a:t>앱</a:t>
            </a:r>
            <a:endParaRPr lang="en-US" altLang="ko-KR" dirty="0"/>
          </a:p>
          <a:p>
            <a:pPr lvl="1"/>
            <a:r>
              <a:rPr lang="ko-KR" altLang="en-US" dirty="0"/>
              <a:t>화면의 로고와 프로그램의 아이콘 변경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sz="1600" dirty="0"/>
              <a:t>1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 </a:t>
            </a:r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프로젝트 이름 </a:t>
            </a:r>
            <a:r>
              <a:rPr lang="en-US" altLang="ko-KR" dirty="0"/>
              <a:t>: Project6_2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패키지 이름 </a:t>
            </a:r>
            <a:r>
              <a:rPr lang="en-US" altLang="ko-KR" dirty="0"/>
              <a:t>: com.cookandroid.project6_2</a:t>
            </a:r>
          </a:p>
          <a:p>
            <a:pPr lvl="1"/>
            <a:endParaRPr lang="en-US" altLang="ko-KR" sz="1400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en-US" altLang="ko-KR" sz="1600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아래 규칙에 맞는 화면 코딩</a:t>
            </a:r>
          </a:p>
          <a:p>
            <a:pPr lvl="2"/>
            <a:r>
              <a:rPr lang="ko-KR" altLang="en-US" sz="1600" dirty="0" err="1"/>
              <a:t>리니어레이아웃을</a:t>
            </a:r>
            <a:r>
              <a:rPr lang="ko-KR" altLang="en-US" sz="1600" dirty="0"/>
              <a:t> 하나 더 만들고</a:t>
            </a:r>
            <a:r>
              <a:rPr lang="en-US" altLang="ko-KR" sz="1600" dirty="0"/>
              <a:t>, </a:t>
            </a:r>
            <a:r>
              <a:rPr lang="ko-KR" altLang="en-US" sz="1600" dirty="0"/>
              <a:t>그 안에 </a:t>
            </a:r>
            <a:r>
              <a:rPr lang="ko-KR" altLang="en-US" sz="1600" dirty="0" err="1"/>
              <a:t>에디트텍스트</a:t>
            </a:r>
            <a:r>
              <a:rPr lang="ko-KR" altLang="en-US" sz="1600" dirty="0"/>
              <a:t> </a:t>
            </a:r>
            <a:r>
              <a:rPr lang="en-US" altLang="ko-KR" sz="1600" dirty="0"/>
              <a:t>1</a:t>
            </a:r>
            <a:r>
              <a:rPr lang="ko-KR" altLang="en-US" sz="1600" dirty="0"/>
              <a:t>개</a:t>
            </a:r>
            <a:br>
              <a:rPr lang="en-US" altLang="ko-KR" sz="1600" dirty="0"/>
            </a:br>
            <a:r>
              <a:rPr lang="ko-KR" altLang="en-US" sz="1600" dirty="0"/>
              <a:t>와 버튼 </a:t>
            </a:r>
            <a:r>
              <a:rPr lang="en-US" altLang="ko-KR" sz="1600" dirty="0"/>
              <a:t>2</a:t>
            </a:r>
            <a:r>
              <a:rPr lang="ko-KR" altLang="en-US" sz="1600" dirty="0"/>
              <a:t>개로 구성</a:t>
            </a:r>
          </a:p>
          <a:p>
            <a:pPr lvl="2"/>
            <a:r>
              <a:rPr lang="ko-KR" altLang="en-US" sz="1600" dirty="0"/>
              <a:t>하단에는 </a:t>
            </a:r>
            <a:r>
              <a:rPr lang="ko-KR" altLang="en-US" sz="1600" dirty="0" err="1"/>
              <a:t>웹뷰를</a:t>
            </a:r>
            <a:r>
              <a:rPr lang="ko-KR" altLang="en-US" sz="1600" dirty="0"/>
              <a:t> 만듦</a:t>
            </a:r>
          </a:p>
          <a:p>
            <a:pPr lvl="2"/>
            <a:r>
              <a:rPr lang="ko-KR" altLang="en-US" sz="1600" dirty="0"/>
              <a:t>각 </a:t>
            </a:r>
            <a:r>
              <a:rPr lang="ko-KR" altLang="en-US" sz="1600" dirty="0" err="1"/>
              <a:t>위젯의</a:t>
            </a:r>
            <a:r>
              <a:rPr lang="ko-KR" altLang="en-US" sz="1600" dirty="0"/>
              <a:t> </a:t>
            </a:r>
            <a:r>
              <a:rPr lang="en-US" altLang="ko-KR" sz="1600" dirty="0"/>
              <a:t>id</a:t>
            </a:r>
            <a:r>
              <a:rPr lang="ko-KR" altLang="en-US" sz="1600" dirty="0"/>
              <a:t>는 </a:t>
            </a:r>
            <a:r>
              <a:rPr lang="en-US" altLang="ko-KR" sz="1600" dirty="0" err="1"/>
              <a:t>edtUrl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btnGo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btnBack</a:t>
            </a:r>
            <a:r>
              <a:rPr lang="en-US" altLang="ko-KR" sz="1600" dirty="0"/>
              <a:t>, webView1</a:t>
            </a:r>
            <a:endParaRPr lang="ko-KR" altLang="en-US" sz="1600" dirty="0"/>
          </a:p>
          <a:p>
            <a:pPr lvl="1"/>
            <a:endParaRPr lang="en-US" altLang="ko-KR" sz="1200" dirty="0"/>
          </a:p>
          <a:p>
            <a:pPr lvl="1"/>
            <a:endParaRPr lang="ko-KR" altLang="en-US" sz="12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191A1C0-D961-41A8-A8CD-F066B75B1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809" y="2227634"/>
            <a:ext cx="2387756" cy="414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4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아날로그 시계</a:t>
            </a:r>
            <a:r>
              <a:rPr lang="en-US" altLang="ko-KR" dirty="0"/>
              <a:t>, </a:t>
            </a:r>
            <a:r>
              <a:rPr lang="ko-KR" altLang="en-US" dirty="0"/>
              <a:t>디지털 시계</a:t>
            </a:r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710" y="1774095"/>
            <a:ext cx="6078582" cy="144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0213B8-A0CB-431F-A441-8E785AAE7ED1}"/>
              </a:ext>
            </a:extLst>
          </p:cNvPr>
          <p:cNvGrpSpPr/>
          <p:nvPr/>
        </p:nvGrpSpPr>
        <p:grpSpPr>
          <a:xfrm>
            <a:off x="1569763" y="3413206"/>
            <a:ext cx="6078583" cy="2793041"/>
            <a:chOff x="-1090106" y="1295513"/>
            <a:chExt cx="8172450" cy="371475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F7F6ECE-FB5C-486B-8672-A394AF23B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090106" y="1295513"/>
              <a:ext cx="8172450" cy="151447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5D71EE4-573F-401C-A554-B8D9F7E0A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090106" y="2809988"/>
              <a:ext cx="8172450" cy="2200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90792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pic>
        <p:nvPicPr>
          <p:cNvPr id="5" name="Picture 1" descr="스크린샷 2019-02-04 오후 3.45.00.png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714" y="1328551"/>
            <a:ext cx="5809035" cy="40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987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6-2 </a:t>
            </a:r>
            <a:r>
              <a:rPr lang="ko-KR" altLang="en-US" dirty="0"/>
              <a:t>간단 </a:t>
            </a:r>
            <a:r>
              <a:rPr lang="ko-KR" altLang="en-US" dirty="0" err="1"/>
              <a:t>웹브라우저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en-US" altLang="ko-KR" sz="1600" dirty="0"/>
          </a:p>
          <a:p>
            <a:pPr lvl="1"/>
            <a:r>
              <a:rPr lang="en-US" altLang="ko-KR" dirty="0"/>
              <a:t>(2) [app]-[manifests]-[AndroidManifest.xml] </a:t>
            </a:r>
            <a:r>
              <a:rPr lang="ko-KR" altLang="en-US" dirty="0"/>
              <a:t>파일을 연다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sz="1600" dirty="0"/>
              <a:t>AndroidManifest.xml : </a:t>
            </a:r>
            <a:r>
              <a:rPr lang="ko-KR" altLang="en-US" sz="1600" dirty="0"/>
              <a:t>보통 </a:t>
            </a:r>
            <a:r>
              <a:rPr lang="ko-KR" altLang="en-US" sz="1600" b="1" dirty="0" err="1"/>
              <a:t>매니페스트</a:t>
            </a:r>
            <a:r>
              <a:rPr lang="ko-KR" altLang="en-US" sz="1600" dirty="0" err="1"/>
              <a:t>라고</a:t>
            </a:r>
            <a:r>
              <a:rPr lang="ko-KR" altLang="en-US" sz="1600" dirty="0"/>
              <a:t> 부름</a:t>
            </a:r>
            <a:endParaRPr lang="en-US" altLang="ko-KR" sz="1600" dirty="0"/>
          </a:p>
          <a:p>
            <a:pPr lvl="2"/>
            <a:r>
              <a:rPr lang="ko-KR" altLang="en-US" sz="1600" b="1" dirty="0" err="1"/>
              <a:t>매니페스트</a:t>
            </a:r>
            <a:r>
              <a:rPr lang="ko-KR" altLang="en-US" sz="1600" b="1" dirty="0"/>
              <a:t> 파일 </a:t>
            </a:r>
            <a:r>
              <a:rPr lang="en-US" altLang="ko-KR" sz="1600" b="1" dirty="0"/>
              <a:t>: </a:t>
            </a:r>
            <a:r>
              <a:rPr lang="ko-KR" altLang="en-US" sz="1600" dirty="0"/>
              <a:t>프로젝트의 전반적인 환경 설정하는 파일</a:t>
            </a:r>
            <a:endParaRPr lang="ko-KR" altLang="en-US" sz="1600" b="1" dirty="0"/>
          </a:p>
          <a:p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F1F39F5-6D40-42DC-A3D1-1D61FDCC9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792" y="3180444"/>
            <a:ext cx="5344416" cy="331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41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6-2 </a:t>
            </a:r>
            <a:r>
              <a:rPr lang="ko-KR" altLang="en-US" dirty="0"/>
              <a:t>간단 </a:t>
            </a:r>
            <a:r>
              <a:rPr lang="ko-KR" altLang="en-US" dirty="0" err="1"/>
              <a:t>웹브라우저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en-US" altLang="ko-KR" sz="1600" dirty="0"/>
          </a:p>
          <a:p>
            <a:pPr lvl="1"/>
            <a:r>
              <a:rPr lang="en-US" altLang="ko-KR" dirty="0"/>
              <a:t>(3) </a:t>
            </a:r>
            <a:r>
              <a:rPr lang="ko-KR" altLang="en-US" dirty="0" err="1"/>
              <a:t>메니페스트</a:t>
            </a:r>
            <a:r>
              <a:rPr lang="ko-KR" altLang="en-US" dirty="0"/>
              <a:t> 파일 수정</a:t>
            </a:r>
            <a:endParaRPr lang="ko-KR" altLang="en-US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83CC83-98EC-4904-BB54-6B0E828AC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10" y="2439929"/>
            <a:ext cx="5050235" cy="27921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E88201-088B-4A90-9EED-F81E6C8AA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932" y="4548468"/>
            <a:ext cx="5050235" cy="182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341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6-2 </a:t>
            </a:r>
            <a:r>
              <a:rPr lang="ko-KR" altLang="en-US" dirty="0"/>
              <a:t>간단 </a:t>
            </a:r>
            <a:r>
              <a:rPr lang="ko-KR" altLang="en-US" dirty="0" err="1"/>
              <a:t>웹브라우저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en-US" altLang="ko-KR" sz="1600" dirty="0"/>
          </a:p>
          <a:p>
            <a:pPr lvl="1"/>
            <a:r>
              <a:rPr lang="en-US" altLang="ko-KR" dirty="0"/>
              <a:t>(4)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2"/>
            <a:r>
              <a:rPr lang="ko-KR" altLang="en-US" sz="1600" dirty="0"/>
              <a:t>화면 상단에 아이콘과 타이틀이 변경된 것 확인 </a:t>
            </a:r>
          </a:p>
          <a:p>
            <a:pPr lvl="2"/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A4F722-B44D-4842-B765-C182DFE9D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08" y="2823148"/>
            <a:ext cx="6323384" cy="368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94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6-2 </a:t>
            </a:r>
            <a:r>
              <a:rPr lang="ko-KR" altLang="en-US" dirty="0"/>
              <a:t>간단 </a:t>
            </a:r>
            <a:r>
              <a:rPr lang="ko-KR" altLang="en-US" dirty="0" err="1"/>
              <a:t>웹브라우저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(1) activity_main.xml</a:t>
            </a:r>
            <a:r>
              <a:rPr lang="ko-KR" altLang="en-US" dirty="0"/>
              <a:t>의 </a:t>
            </a:r>
            <a:r>
              <a:rPr lang="en-US" altLang="ko-KR" dirty="0"/>
              <a:t>4</a:t>
            </a:r>
            <a:r>
              <a:rPr lang="ko-KR" altLang="en-US" dirty="0"/>
              <a:t>개 </a:t>
            </a:r>
            <a:r>
              <a:rPr lang="ko-KR" altLang="en-US" dirty="0" err="1"/>
              <a:t>위젯에</a:t>
            </a:r>
            <a:r>
              <a:rPr lang="ko-KR" altLang="en-US" dirty="0"/>
              <a:t> 대응할 </a:t>
            </a:r>
            <a:r>
              <a:rPr lang="ko-KR" altLang="en-US" dirty="0" err="1"/>
              <a:t>위젯</a:t>
            </a:r>
            <a:r>
              <a:rPr lang="ko-KR" altLang="en-US" dirty="0"/>
              <a:t> 변수 </a:t>
            </a:r>
            <a:r>
              <a:rPr lang="en-US" altLang="ko-KR" dirty="0"/>
              <a:t>4</a:t>
            </a:r>
            <a:r>
              <a:rPr lang="ko-KR" altLang="en-US" dirty="0"/>
              <a:t>개를 전역변수로 선언</a:t>
            </a:r>
          </a:p>
          <a:p>
            <a:pPr lvl="1"/>
            <a:r>
              <a:rPr lang="en-US" altLang="ko-KR" dirty="0"/>
              <a:t>(2) </a:t>
            </a:r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안의 각 변수에 </a:t>
            </a:r>
            <a:r>
              <a:rPr lang="ko-KR" altLang="en-US" dirty="0" err="1"/>
              <a:t>위젯을</a:t>
            </a:r>
            <a:r>
              <a:rPr lang="ko-KR" altLang="en-US" dirty="0"/>
              <a:t> 대입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023090" y="2748731"/>
            <a:ext cx="5097821" cy="3936653"/>
            <a:chOff x="2023090" y="2730975"/>
            <a:chExt cx="5097821" cy="3936653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4759" y="2730975"/>
              <a:ext cx="5094482" cy="19997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6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3090" y="4717970"/>
              <a:ext cx="5097821" cy="19496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94065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6-2 </a:t>
            </a:r>
            <a:r>
              <a:rPr lang="ko-KR" altLang="en-US" dirty="0"/>
              <a:t>간단 </a:t>
            </a:r>
            <a:r>
              <a:rPr lang="ko-KR" altLang="en-US" dirty="0" err="1"/>
              <a:t>웹브라우저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(3) </a:t>
            </a:r>
            <a:r>
              <a:rPr lang="en-US" altLang="ko-KR" dirty="0" err="1"/>
              <a:t>WebViewClient</a:t>
            </a:r>
            <a:r>
              <a:rPr lang="ko-KR" altLang="en-US" dirty="0"/>
              <a:t>의 상속을 받는 </a:t>
            </a:r>
            <a:r>
              <a:rPr lang="ko-KR" altLang="en-US" dirty="0" err="1"/>
              <a:t>웹뷰클라이언트</a:t>
            </a:r>
            <a:r>
              <a:rPr lang="ko-KR" altLang="en-US" dirty="0"/>
              <a:t> 클래스 정의</a:t>
            </a:r>
            <a:endParaRPr lang="en-US" altLang="ko-KR" dirty="0"/>
          </a:p>
          <a:p>
            <a:pPr lvl="2"/>
            <a:r>
              <a:rPr lang="en-US" altLang="ko-KR" sz="1600" dirty="0"/>
              <a:t>[</a:t>
            </a:r>
            <a:r>
              <a:rPr lang="ko-KR" altLang="en-US" sz="1600" dirty="0"/>
              <a:t>예제 </a:t>
            </a:r>
            <a:r>
              <a:rPr lang="en-US" altLang="ko-KR" sz="1600" dirty="0"/>
              <a:t>6-24]</a:t>
            </a:r>
            <a:r>
              <a:rPr lang="ko-KR" altLang="en-US" sz="1600" dirty="0"/>
              <a:t>의 </a:t>
            </a:r>
            <a:r>
              <a:rPr lang="en-US" altLang="ko-KR" sz="1600" dirty="0"/>
              <a:t>18</a:t>
            </a:r>
            <a:r>
              <a:rPr lang="ko-KR" altLang="en-US" sz="1600" dirty="0"/>
              <a:t>행에 다음 코드를 입력</a:t>
            </a:r>
            <a:endParaRPr lang="en-US" altLang="ko-KR" sz="1600" dirty="0"/>
          </a:p>
          <a:p>
            <a:pPr lvl="2"/>
            <a:r>
              <a:rPr lang="en-US" altLang="ko-KR" sz="1600" dirty="0" err="1"/>
              <a:t>onCreate</a:t>
            </a:r>
            <a:r>
              <a:rPr lang="en-US" altLang="ko-KR" sz="1600" dirty="0"/>
              <a:t>( ) </a:t>
            </a:r>
            <a:r>
              <a:rPr lang="ko-KR" altLang="en-US" sz="1600" dirty="0" err="1"/>
              <a:t>메소드</a:t>
            </a:r>
            <a:r>
              <a:rPr lang="ko-KR" altLang="en-US" sz="1600" dirty="0"/>
              <a:t> 밖</a:t>
            </a:r>
            <a:r>
              <a:rPr lang="en-US" altLang="ko-KR" sz="1600" dirty="0"/>
              <a:t>, </a:t>
            </a:r>
            <a:r>
              <a:rPr lang="ko-KR" altLang="en-US" sz="1600" dirty="0"/>
              <a:t>메인 클래스 안에 위치</a:t>
            </a:r>
          </a:p>
        </p:txBody>
      </p:sp>
      <p:pic>
        <p:nvPicPr>
          <p:cNvPr id="7" name="Picture 3" descr="스크린샷 2019-02-04 오후 3.51.4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47" y="3160165"/>
            <a:ext cx="5525906" cy="117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00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6-2 </a:t>
            </a:r>
            <a:r>
              <a:rPr lang="ko-KR" altLang="en-US" dirty="0"/>
              <a:t>간단 </a:t>
            </a:r>
            <a:r>
              <a:rPr lang="ko-KR" altLang="en-US" dirty="0" err="1"/>
              <a:t>웹브라우저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(4) </a:t>
            </a:r>
            <a:r>
              <a:rPr lang="en-US" altLang="ko-KR" dirty="0" err="1"/>
              <a:t>CookWebViewClient</a:t>
            </a:r>
            <a:r>
              <a:rPr lang="en-US" altLang="ko-KR" dirty="0"/>
              <a:t> </a:t>
            </a:r>
            <a:r>
              <a:rPr lang="ko-KR" altLang="en-US" dirty="0"/>
              <a:t>클래스 안에 커서를 두고 </a:t>
            </a:r>
            <a:r>
              <a:rPr lang="en-US" altLang="ko-KR" dirty="0"/>
              <a:t>Android Studio </a:t>
            </a:r>
            <a:r>
              <a:rPr lang="ko-KR" altLang="en-US" dirty="0"/>
              <a:t>메뉴의 </a:t>
            </a:r>
            <a:r>
              <a:rPr lang="en-US" altLang="ko-KR" dirty="0"/>
              <a:t>[Code]-[Override Methods]</a:t>
            </a:r>
            <a:r>
              <a:rPr lang="ko-KR" altLang="en-US" dirty="0"/>
              <a:t>를 선택</a:t>
            </a:r>
          </a:p>
          <a:p>
            <a:pPr lvl="1"/>
            <a:r>
              <a:rPr lang="en-US" altLang="ko-KR" dirty="0"/>
              <a:t>(5) </a:t>
            </a:r>
            <a:r>
              <a:rPr lang="ko-KR" altLang="en-US" dirty="0"/>
              <a:t>부모 클래스</a:t>
            </a:r>
            <a:r>
              <a:rPr lang="en-US" altLang="ko-KR" dirty="0"/>
              <a:t>(</a:t>
            </a:r>
            <a:r>
              <a:rPr lang="ko-KR" altLang="en-US" dirty="0"/>
              <a:t>여기서는 </a:t>
            </a:r>
            <a:r>
              <a:rPr lang="en-US" altLang="ko-KR" dirty="0" err="1"/>
              <a:t>WebViewClient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ko-KR" altLang="en-US" dirty="0" err="1"/>
              <a:t>오버라이딩</a:t>
            </a:r>
            <a:r>
              <a:rPr lang="ko-KR" altLang="en-US" dirty="0"/>
              <a:t> 또는 </a:t>
            </a:r>
            <a:r>
              <a:rPr lang="ko-KR" altLang="en-US" dirty="0" err="1"/>
              <a:t>임플리먼트가</a:t>
            </a:r>
            <a:r>
              <a:rPr lang="ko-KR" altLang="en-US" dirty="0"/>
              <a:t> 가능한 </a:t>
            </a:r>
            <a:r>
              <a:rPr lang="ko-KR" altLang="en-US" dirty="0" err="1"/>
              <a:t>메소드</a:t>
            </a:r>
            <a:r>
              <a:rPr lang="ko-KR" altLang="en-US" dirty="0"/>
              <a:t> 목록이 나옴</a:t>
            </a:r>
            <a:endParaRPr lang="en-US" altLang="ko-KR" dirty="0"/>
          </a:p>
          <a:p>
            <a:pPr lvl="1"/>
            <a:r>
              <a:rPr lang="en-US" altLang="ko-KR" dirty="0"/>
              <a:t>(6) </a:t>
            </a:r>
            <a:r>
              <a:rPr lang="ko-KR" altLang="en-US" dirty="0" err="1"/>
              <a:t>메소드</a:t>
            </a:r>
            <a:r>
              <a:rPr lang="ko-KR" altLang="en-US" dirty="0"/>
              <a:t> 중 </a:t>
            </a:r>
            <a:r>
              <a:rPr lang="en-US" altLang="ko-KR" dirty="0" err="1"/>
              <a:t>shouldOverrideUrlLoading</a:t>
            </a:r>
            <a:r>
              <a:rPr lang="en-US" altLang="ko-KR" dirty="0"/>
              <a:t>( )</a:t>
            </a:r>
            <a:r>
              <a:rPr lang="ko-KR" altLang="en-US" dirty="0"/>
              <a:t>를 선택하고 </a:t>
            </a:r>
            <a:r>
              <a:rPr lang="en-US" altLang="ko-KR" dirty="0"/>
              <a:t>&lt;OK&gt;</a:t>
            </a:r>
            <a:r>
              <a:rPr lang="ko-KR" altLang="en-US" dirty="0"/>
              <a:t> 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A849B3-3319-40BE-8AB9-60FBAEA02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753" y="3657095"/>
            <a:ext cx="4390519" cy="30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671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6-2 </a:t>
            </a:r>
            <a:r>
              <a:rPr lang="ko-KR" altLang="en-US" dirty="0"/>
              <a:t>간단 </a:t>
            </a:r>
            <a:r>
              <a:rPr lang="ko-KR" altLang="en-US" dirty="0" err="1"/>
              <a:t>웹브라우저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2"/>
            <a:r>
              <a:rPr lang="en-US" altLang="ko-KR" sz="1600" dirty="0"/>
              <a:t>(4)~(6)</a:t>
            </a:r>
            <a:r>
              <a:rPr lang="ko-KR" altLang="en-US" sz="1600" dirty="0"/>
              <a:t>을</a:t>
            </a:r>
            <a:r>
              <a:rPr lang="en-US" altLang="ko-KR" sz="1600" dirty="0"/>
              <a:t> </a:t>
            </a:r>
            <a:r>
              <a:rPr lang="ko-KR" altLang="en-US" sz="1600" dirty="0"/>
              <a:t>통해 자동으로 </a:t>
            </a:r>
            <a:r>
              <a:rPr lang="ko-KR" altLang="en-US" sz="1600" dirty="0" err="1"/>
              <a:t>오버라이딩된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메소드</a:t>
            </a:r>
            <a:endParaRPr lang="ko-KR" altLang="en-US" sz="1600" dirty="0"/>
          </a:p>
        </p:txBody>
      </p:sp>
      <p:pic>
        <p:nvPicPr>
          <p:cNvPr id="6" name="Picture 3" descr="스크린샷 2019-02-04 오후 3.52.5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966" y="2557080"/>
            <a:ext cx="5318068" cy="316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236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6-2 </a:t>
            </a:r>
            <a:r>
              <a:rPr lang="ko-KR" altLang="en-US" dirty="0"/>
              <a:t>간단 </a:t>
            </a:r>
            <a:r>
              <a:rPr lang="ko-KR" altLang="en-US" dirty="0" err="1"/>
              <a:t>웹브라우저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(7) </a:t>
            </a:r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안에 계속 코딩</a:t>
            </a:r>
            <a:r>
              <a:rPr lang="en-US" altLang="ko-KR" dirty="0"/>
              <a:t>([</a:t>
            </a:r>
            <a:r>
              <a:rPr lang="ko-KR" altLang="en-US" dirty="0"/>
              <a:t>예제 </a:t>
            </a:r>
            <a:r>
              <a:rPr lang="en-US" altLang="ko-KR" dirty="0"/>
              <a:t>6-26]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행과 </a:t>
            </a:r>
            <a:r>
              <a:rPr lang="en-US" altLang="ko-KR" dirty="0"/>
              <a:t>3</a:t>
            </a:r>
            <a:r>
              <a:rPr lang="ko-KR" altLang="en-US" dirty="0"/>
              <a:t>행 사이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sz="1600" dirty="0"/>
              <a:t>생성한 </a:t>
            </a:r>
            <a:r>
              <a:rPr lang="en-US" altLang="ko-KR" sz="1600" dirty="0" err="1"/>
              <a:t>CookWebViewClient</a:t>
            </a:r>
            <a:r>
              <a:rPr lang="en-US" altLang="ko-KR" sz="1600" dirty="0"/>
              <a:t> </a:t>
            </a:r>
            <a:r>
              <a:rPr lang="ko-KR" altLang="en-US" sz="1600" dirty="0"/>
              <a:t>클래스를 </a:t>
            </a:r>
            <a:r>
              <a:rPr lang="ko-KR" altLang="en-US" sz="1600" dirty="0" err="1"/>
              <a:t>웹뷰에</a:t>
            </a:r>
            <a:r>
              <a:rPr lang="ko-KR" altLang="en-US" sz="1600" dirty="0"/>
              <a:t> 설정</a:t>
            </a:r>
          </a:p>
          <a:p>
            <a:pPr lvl="2"/>
            <a:r>
              <a:rPr lang="ko-KR" altLang="en-US" sz="1600" dirty="0"/>
              <a:t>화면 확대</a:t>
            </a:r>
            <a:r>
              <a:rPr lang="en-US" altLang="ko-KR" sz="1600" dirty="0"/>
              <a:t>/</a:t>
            </a:r>
            <a:r>
              <a:rPr lang="ko-KR" altLang="en-US" sz="1600" dirty="0"/>
              <a:t>축소 아이콘이 보이도록 설정</a:t>
            </a:r>
          </a:p>
          <a:p>
            <a:pPr lvl="2"/>
            <a:r>
              <a:rPr lang="ko-KR" altLang="en-US" sz="1600" dirty="0"/>
              <a:t>두 버튼을 클릭하면 입력한 </a:t>
            </a:r>
            <a:r>
              <a:rPr lang="en-US" altLang="ko-KR" sz="1600" dirty="0"/>
              <a:t>URL</a:t>
            </a:r>
            <a:r>
              <a:rPr lang="ko-KR" altLang="en-US" sz="1600" dirty="0"/>
              <a:t>로 이동하거나 이전 화면으로 돌아가도록 함 </a:t>
            </a:r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04957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199" y="1303967"/>
            <a:ext cx="5607602" cy="4744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5353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크로노미터</a:t>
            </a:r>
            <a:r>
              <a:rPr lang="en-US" altLang="ko-KR" dirty="0"/>
              <a:t>(Chronometer)</a:t>
            </a:r>
          </a:p>
          <a:p>
            <a:pPr lvl="1"/>
            <a:r>
              <a:rPr lang="ko-KR" altLang="en-US" dirty="0"/>
              <a:t>타이머 형식의 </a:t>
            </a:r>
            <a:r>
              <a:rPr lang="ko-KR" altLang="en-US" dirty="0" err="1"/>
              <a:t>위젯</a:t>
            </a:r>
            <a:endParaRPr lang="ko-KR" altLang="en-US" dirty="0"/>
          </a:p>
          <a:p>
            <a:pPr lvl="1"/>
            <a:r>
              <a:rPr lang="ko-KR" altLang="en-US" dirty="0"/>
              <a:t>일반적으로 시간을 측정할 때 많이 사용함</a:t>
            </a:r>
          </a:p>
          <a:p>
            <a:endParaRPr lang="ko-KR" altLang="en-US" dirty="0"/>
          </a:p>
        </p:txBody>
      </p:sp>
      <p:pic>
        <p:nvPicPr>
          <p:cNvPr id="4" name="Picture 1" descr="스크린샷 2019-02-04 오후 3.01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717" y="2528980"/>
            <a:ext cx="6276566" cy="1260355"/>
          </a:xfrm>
          <a:prstGeom prst="rect">
            <a:avLst/>
          </a:prstGeom>
        </p:spPr>
      </p:pic>
      <p:pic>
        <p:nvPicPr>
          <p:cNvPr id="5" name="Picture 2" descr="스크린샷 2019-02-04 오후 3.01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222" y="3827708"/>
            <a:ext cx="6299557" cy="27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527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31261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6-2 </a:t>
            </a:r>
            <a:r>
              <a:rPr lang="ko-KR" altLang="en-US" dirty="0"/>
              <a:t>간단 </a:t>
            </a:r>
            <a:r>
              <a:rPr lang="ko-KR" altLang="en-US" dirty="0" err="1"/>
              <a:t>웹브라우저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4 </a:t>
            </a:r>
            <a:r>
              <a:rPr lang="ko-KR" altLang="en-US" sz="1600" dirty="0"/>
              <a:t>프로젝트 실행 및 결과 확인</a:t>
            </a:r>
          </a:p>
          <a:p>
            <a:pPr lvl="1"/>
            <a:r>
              <a:rPr lang="ko-KR" altLang="en-US" dirty="0" err="1"/>
              <a:t>에디트텍스트에</a:t>
            </a:r>
            <a:r>
              <a:rPr lang="ko-KR" altLang="en-US" dirty="0"/>
              <a:t> </a:t>
            </a:r>
            <a:r>
              <a:rPr lang="en-US" altLang="ko-KR" dirty="0"/>
              <a:t>‘http://m.daum.net’</a:t>
            </a:r>
            <a:r>
              <a:rPr lang="ko-KR" altLang="en-US" dirty="0"/>
              <a:t>을 입력하고</a:t>
            </a:r>
            <a:r>
              <a:rPr lang="en-US" altLang="ko-KR" dirty="0"/>
              <a:t> &lt;</a:t>
            </a:r>
            <a:r>
              <a:rPr lang="ko-KR" altLang="en-US" dirty="0"/>
              <a:t>이동</a:t>
            </a:r>
            <a:r>
              <a:rPr lang="en-US" altLang="ko-KR" dirty="0"/>
              <a:t>&gt;</a:t>
            </a:r>
            <a:r>
              <a:rPr lang="ko-KR" altLang="en-US" dirty="0"/>
              <a:t> 클릭</a:t>
            </a:r>
            <a:endParaRPr lang="en-US" altLang="ko-KR" dirty="0"/>
          </a:p>
          <a:p>
            <a:pPr lvl="2"/>
            <a:r>
              <a:rPr lang="ko-KR" altLang="en-US" sz="1600" dirty="0" err="1"/>
              <a:t>웹페이지</a:t>
            </a:r>
            <a:r>
              <a:rPr lang="ko-KR" altLang="en-US" sz="1600" dirty="0"/>
              <a:t> 열리지 않는 이유 </a:t>
            </a:r>
            <a:r>
              <a:rPr lang="en-US" altLang="ko-KR" sz="1600" dirty="0"/>
              <a:t>: </a:t>
            </a:r>
            <a:r>
              <a:rPr lang="ko-KR" altLang="en-US" sz="1600" dirty="0"/>
              <a:t>프로젝트에 인터넷을 사용할 수 있는 </a:t>
            </a:r>
            <a:r>
              <a:rPr lang="ko-KR" altLang="en-US" sz="1600" dirty="0" err="1"/>
              <a:t>퍼미션을</a:t>
            </a:r>
            <a:r>
              <a:rPr lang="ko-KR" altLang="en-US" sz="1600" dirty="0"/>
              <a:t> 주지 않음</a:t>
            </a:r>
            <a:endParaRPr lang="en-US" altLang="ko-KR" sz="1600" dirty="0"/>
          </a:p>
          <a:p>
            <a:pPr lvl="2"/>
            <a:r>
              <a:rPr lang="ko-KR" altLang="en-US" sz="1600" dirty="0" err="1"/>
              <a:t>퍼미션은</a:t>
            </a:r>
            <a:r>
              <a:rPr lang="ko-KR" altLang="en-US" sz="1600" dirty="0"/>
              <a:t> </a:t>
            </a:r>
            <a:r>
              <a:rPr lang="en-US" altLang="ko-KR" sz="1600" dirty="0"/>
              <a:t>AndroidManifest.xml</a:t>
            </a:r>
            <a:r>
              <a:rPr lang="ko-KR" altLang="en-US" sz="1600" dirty="0"/>
              <a:t>에서 지정</a:t>
            </a: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DFD6CB-26E9-43AA-A0CA-E0B2728BF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365" y="3151762"/>
            <a:ext cx="2129270" cy="3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947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반복</a:t>
            </a:r>
            <a:r>
              <a:rPr lang="en-US" altLang="ko-KR" dirty="0"/>
              <a:t>] 2 </a:t>
            </a:r>
            <a:r>
              <a:rPr lang="ko-KR" altLang="en-US" dirty="0"/>
              <a:t>화면 디자인 및 편집</a:t>
            </a:r>
            <a:endParaRPr lang="en-US" altLang="ko-KR" dirty="0"/>
          </a:p>
          <a:p>
            <a:pPr lvl="1"/>
            <a:r>
              <a:rPr lang="en-US" altLang="ko-KR" dirty="0"/>
              <a:t>AndroidManifest.xml</a:t>
            </a:r>
            <a:r>
              <a:rPr lang="ko-KR" altLang="en-US" dirty="0"/>
              <a:t>을 열고 </a:t>
            </a:r>
            <a:r>
              <a:rPr lang="en-US" altLang="ko-KR" b="1" dirty="0"/>
              <a:t>&lt;application  </a:t>
            </a:r>
            <a:r>
              <a:rPr lang="ko-KR" altLang="en-US" dirty="0"/>
              <a:t>행 위에 다음 한 행을 추가</a:t>
            </a:r>
            <a:endParaRPr lang="en-US" altLang="ko-KR" dirty="0"/>
          </a:p>
          <a:p>
            <a:pPr lvl="2"/>
            <a:r>
              <a:rPr lang="ko-KR" altLang="en-US" dirty="0"/>
              <a:t>인터넷을 사용하는 프로젝트마다 </a:t>
            </a:r>
            <a:r>
              <a:rPr lang="en-US" altLang="ko-KR" dirty="0"/>
              <a:t>AndroidManifest.xml</a:t>
            </a:r>
            <a:r>
              <a:rPr lang="ko-KR" altLang="en-US" dirty="0"/>
              <a:t>에 이 행을 추가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1" descr="스크린샷 2019-02-04 오후 3.55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71" y="2248325"/>
            <a:ext cx="7252468" cy="281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623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393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타임피커</a:t>
            </a:r>
            <a:r>
              <a:rPr lang="en-US" altLang="ko-KR" dirty="0"/>
              <a:t>, </a:t>
            </a:r>
            <a:r>
              <a:rPr lang="ko-KR" altLang="en-US" dirty="0" err="1"/>
              <a:t>데이트피커</a:t>
            </a:r>
            <a:r>
              <a:rPr lang="en-US" altLang="ko-KR" dirty="0"/>
              <a:t>, </a:t>
            </a:r>
            <a:r>
              <a:rPr lang="ko-KR" altLang="en-US" dirty="0" err="1"/>
              <a:t>캘린더뷰</a:t>
            </a:r>
            <a:endParaRPr lang="ko-KR" altLang="en-US" dirty="0"/>
          </a:p>
          <a:p>
            <a:pPr lvl="1"/>
            <a:r>
              <a:rPr lang="ko-KR" altLang="en-US" dirty="0" err="1"/>
              <a:t>타임피커</a:t>
            </a:r>
            <a:r>
              <a:rPr lang="en-US" altLang="ko-KR" dirty="0"/>
              <a:t>(</a:t>
            </a:r>
            <a:r>
              <a:rPr lang="en-US" altLang="ko-KR" dirty="0" err="1"/>
              <a:t>TimePicker</a:t>
            </a:r>
            <a:r>
              <a:rPr lang="en-US" altLang="ko-KR" dirty="0"/>
              <a:t>) : </a:t>
            </a:r>
            <a:r>
              <a:rPr lang="ko-KR" altLang="en-US" dirty="0"/>
              <a:t>시간을 표시</a:t>
            </a:r>
            <a:r>
              <a:rPr lang="en-US" altLang="ko-KR" dirty="0"/>
              <a:t>, </a:t>
            </a:r>
            <a:r>
              <a:rPr lang="ko-KR" altLang="en-US" dirty="0"/>
              <a:t>조절</a:t>
            </a:r>
          </a:p>
          <a:p>
            <a:pPr lvl="1"/>
            <a:r>
              <a:rPr lang="ko-KR" altLang="en-US" dirty="0" err="1"/>
              <a:t>데이트피커</a:t>
            </a:r>
            <a:r>
              <a:rPr lang="en-US" altLang="ko-KR" dirty="0"/>
              <a:t>(</a:t>
            </a:r>
            <a:r>
              <a:rPr lang="en-US" altLang="ko-KR" dirty="0" err="1"/>
              <a:t>DatePicker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ko-KR" altLang="en-US" dirty="0" err="1"/>
              <a:t>캘린더뷰</a:t>
            </a:r>
            <a:r>
              <a:rPr lang="en-US" altLang="ko-KR" dirty="0"/>
              <a:t>(</a:t>
            </a:r>
            <a:r>
              <a:rPr lang="en-US" altLang="ko-KR" dirty="0" err="1"/>
              <a:t>CalendarView</a:t>
            </a:r>
            <a:r>
              <a:rPr lang="en-US" altLang="ko-KR" dirty="0"/>
              <a:t>)</a:t>
            </a:r>
            <a:r>
              <a:rPr lang="en-US" altLang="ko-KR" b="1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날짜를 표시</a:t>
            </a:r>
            <a:r>
              <a:rPr lang="en-US" altLang="ko-KR" dirty="0"/>
              <a:t>, </a:t>
            </a:r>
            <a:r>
              <a:rPr lang="ko-KR" altLang="en-US" dirty="0"/>
              <a:t>조절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614" y="2609964"/>
            <a:ext cx="6414773" cy="206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0922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타임피커</a:t>
            </a:r>
            <a:r>
              <a:rPr lang="en-US" altLang="ko-KR" dirty="0"/>
              <a:t>, </a:t>
            </a:r>
            <a:r>
              <a:rPr lang="ko-KR" altLang="en-US" dirty="0" err="1"/>
              <a:t>데이트피커</a:t>
            </a:r>
            <a:r>
              <a:rPr lang="en-US" altLang="ko-KR" dirty="0"/>
              <a:t>, </a:t>
            </a:r>
            <a:r>
              <a:rPr lang="ko-KR" altLang="en-US" dirty="0" err="1"/>
              <a:t>캘린더뷰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28FED7-F80B-40CE-8228-585222A2F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972" y="2063784"/>
            <a:ext cx="6664055" cy="309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46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6-1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예약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pPr lvl="1"/>
            <a:r>
              <a:rPr lang="ko-KR" altLang="en-US" dirty="0"/>
              <a:t>타이머 기능</a:t>
            </a:r>
            <a:r>
              <a:rPr lang="en-US" altLang="ko-KR" dirty="0"/>
              <a:t>: &lt;</a:t>
            </a:r>
            <a:r>
              <a:rPr lang="ko-KR" altLang="en-US" dirty="0"/>
              <a:t>예약 시작</a:t>
            </a:r>
            <a:r>
              <a:rPr lang="en-US" altLang="ko-KR" dirty="0"/>
              <a:t>&gt;</a:t>
            </a:r>
            <a:r>
              <a:rPr lang="ko-KR" altLang="en-US" dirty="0"/>
              <a:t>과 </a:t>
            </a:r>
            <a:r>
              <a:rPr lang="en-US" altLang="ko-KR" dirty="0"/>
              <a:t>&lt;</a:t>
            </a:r>
            <a:r>
              <a:rPr lang="ko-KR" altLang="en-US" dirty="0"/>
              <a:t>예약완료</a:t>
            </a:r>
            <a:r>
              <a:rPr lang="en-US" altLang="ko-KR" dirty="0"/>
              <a:t>&gt;</a:t>
            </a:r>
            <a:r>
              <a:rPr lang="ko-KR" altLang="en-US" dirty="0"/>
              <a:t>를 클릭하면 </a:t>
            </a:r>
            <a:r>
              <a:rPr lang="ko-KR" altLang="en-US" dirty="0" err="1"/>
              <a:t>크로노미터가</a:t>
            </a:r>
            <a:r>
              <a:rPr lang="ko-KR" altLang="en-US" dirty="0"/>
              <a:t> 타이머로 동작함</a:t>
            </a:r>
            <a:endParaRPr lang="en-US" altLang="ko-KR" dirty="0"/>
          </a:p>
          <a:p>
            <a:pPr lvl="1"/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설정</a:t>
            </a:r>
            <a:r>
              <a:rPr lang="en-US" altLang="ko-KR" dirty="0"/>
              <a:t>: &lt;</a:t>
            </a:r>
            <a:r>
              <a:rPr lang="ko-KR" altLang="en-US" dirty="0"/>
              <a:t>날짜 설정</a:t>
            </a:r>
            <a:r>
              <a:rPr lang="en-US" altLang="ko-KR" dirty="0"/>
              <a:t>&gt;,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시간 설정</a:t>
            </a:r>
            <a:r>
              <a:rPr lang="en-US" altLang="ko-KR" dirty="0"/>
              <a:t>&gt;</a:t>
            </a:r>
            <a:r>
              <a:rPr lang="ko-KR" altLang="en-US" dirty="0"/>
              <a:t>을 클릭하면 예약 날짜와 시간을 변경 가능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ko-KR" altLang="en-US" dirty="0"/>
              <a:t>예약완료</a:t>
            </a:r>
            <a:r>
              <a:rPr lang="en-US" altLang="ko-KR" dirty="0"/>
              <a:t>&gt;</a:t>
            </a:r>
            <a:r>
              <a:rPr lang="ko-KR" altLang="en-US" dirty="0"/>
              <a:t>를 클릭하면 설정한 날짜와 시간이 결정됨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sz="1600" dirty="0"/>
              <a:t>1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</a:t>
            </a:r>
            <a:endParaRPr lang="en-US" altLang="ko-KR" sz="1600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프로젝트 이름 </a:t>
            </a:r>
            <a:r>
              <a:rPr lang="en-US" altLang="ko-KR" dirty="0"/>
              <a:t>: Project6_1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패키지 이름 </a:t>
            </a:r>
            <a:r>
              <a:rPr lang="en-US" altLang="ko-KR" dirty="0"/>
              <a:t>: com.cookandroid.project6_1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CAAA16-E46F-4977-9559-08411B260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79" y="3068715"/>
            <a:ext cx="2542870" cy="36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23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10470</TotalTime>
  <Words>1674</Words>
  <Application>Microsoft Office PowerPoint</Application>
  <PresentationFormat>화면 슬라이드 쇼(4:3)</PresentationFormat>
  <Paragraphs>258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1" baseType="lpstr">
      <vt:lpstr>Adobe Kaiti Std R</vt:lpstr>
      <vt:lpstr>HY헤드라인M</vt:lpstr>
      <vt:lpstr>굴림</vt:lpstr>
      <vt:lpstr>맑은 고딕</vt:lpstr>
      <vt:lpstr>함초롬돋움</vt:lpstr>
      <vt:lpstr>Arial</vt:lpstr>
      <vt:lpstr>Verdana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1. 날짜/시간 관련 위젯</vt:lpstr>
      <vt:lpstr>1. 날짜/시간 관련 위젯</vt:lpstr>
      <vt:lpstr>1. 날짜/시간 관련 위젯</vt:lpstr>
      <vt:lpstr>1. 날짜/시간 관련 위젯</vt:lpstr>
      <vt:lpstr>1. 날짜/시간 관련 위젯</vt:lpstr>
      <vt:lpstr>1. 날짜/시간 관련 위젯</vt:lpstr>
      <vt:lpstr>1. 날짜/시간 관련 위젯</vt:lpstr>
      <vt:lpstr>1. 날짜/시간 관련 위젯</vt:lpstr>
      <vt:lpstr>1. 날짜/시간 관련 위젯</vt:lpstr>
      <vt:lpstr>1. 날짜/시간 관련 위젯</vt:lpstr>
      <vt:lpstr>1. 날짜/시간 관련 위젯</vt:lpstr>
      <vt:lpstr>1. 날짜/시간 관련 위젯</vt:lpstr>
      <vt:lpstr>1. 날짜/시간 관련 위젯</vt:lpstr>
      <vt:lpstr>1. 날짜/시간 관련 위젯</vt:lpstr>
      <vt:lpstr>1. 날짜/시간 관련 위젯</vt:lpstr>
      <vt:lpstr>2. 기타 위젯</vt:lpstr>
      <vt:lpstr>2. 기타 위젯</vt:lpstr>
      <vt:lpstr>2. 기타 위젯</vt:lpstr>
      <vt:lpstr>2. 기타 위젯</vt:lpstr>
      <vt:lpstr>2. 기타 위젯</vt:lpstr>
      <vt:lpstr>2. 기타 위젯</vt:lpstr>
      <vt:lpstr>PowerPoint 프레젠테이션</vt:lpstr>
      <vt:lpstr>1. 간단한 기능의 뷰 컨테이너</vt:lpstr>
      <vt:lpstr>1. 간단한 기능의 뷰 컨테이너</vt:lpstr>
      <vt:lpstr>1. 간단한 기능의 뷰 컨테이너</vt:lpstr>
      <vt:lpstr>1. 간단한 기능의 뷰 컨테이너</vt:lpstr>
      <vt:lpstr>1. 간단한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복잡한 기능의 뷰 컨테이너</vt:lpstr>
      <vt:lpstr>2. 뷰 컨테이너 ▶ 복잡한 기능의 뷰 컨테이너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Kim Sungmu</cp:lastModifiedBy>
  <cp:revision>584</cp:revision>
  <dcterms:created xsi:type="dcterms:W3CDTF">2007-11-27T23:54:21Z</dcterms:created>
  <dcterms:modified xsi:type="dcterms:W3CDTF">2021-12-22T06:32:20Z</dcterms:modified>
</cp:coreProperties>
</file>